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3.xml.rels" ContentType="application/vnd.openxmlformats-package.relationships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9.xml" ContentType="application/vnd.openxmlformats-officedocument.theme+xml"/>
  <Override PartName="/ppt/theme/theme14.xml" ContentType="application/vnd.openxmlformats-officedocument.theme+xml"/>
  <Override PartName="/ppt/theme/theme8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10.xml" ContentType="application/vnd.openxmlformats-officedocument.theme+xml"/>
  <Override PartName="/ppt/theme/theme5.xml" ContentType="application/vnd.openxmlformats-officedocument.theme+xml"/>
  <Override PartName="/ppt/theme/theme11.xml" ContentType="application/vnd.openxmlformats-officedocument.theme+xml"/>
  <Override PartName="/ppt/theme/theme6.xml" ContentType="application/vnd.openxmlformats-officedocument.theme+xml"/>
  <Override PartName="/ppt/theme/theme12.xml" ContentType="application/vnd.openxmlformats-officedocument.theme+xml"/>
  <Override PartName="/ppt/theme/theme7.xml" ContentType="application/vnd.openxmlformats-officedocument.theme+xml"/>
  <Override PartName="/ppt/theme/theme13.xml" ContentType="application/vnd.openxmlformats-officedocument.them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_rels/presentation.xml.rels" ContentType="application/vnd.openxmlformats-package.relationships+xml"/>
  <Override PartName="/ppt/media/image9.wmf" ContentType="image/x-wmf"/>
  <Override PartName="/ppt/media/image14.png" ContentType="image/png"/>
  <Override PartName="/ppt/media/image8.wmf" ContentType="image/x-wmf"/>
  <Override PartName="/ppt/media/image13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.wmf" ContentType="image/x-wmf"/>
  <Override PartName="/ppt/media/image2.wmf" ContentType="image/x-wmf"/>
  <Override PartName="/ppt/media/image3.wmf" ContentType="image/x-wmf"/>
  <Override PartName="/ppt/media/image4.wmf" ContentType="image/x-wmf"/>
  <Override PartName="/ppt/media/image5.wmf" ContentType="image/x-wmf"/>
  <Override PartName="/ppt/media/image10.wmf" ContentType="image/x-wmf"/>
  <Override PartName="/ppt/media/image6.wmf" ContentType="image/x-wmf"/>
  <Override PartName="/ppt/media/image11.wmf" ContentType="image/x-wmf"/>
  <Override PartName="/ppt/media/image7.wmf" ContentType="image/x-wmf"/>
  <Override PartName="/ppt/media/image12.png" ContentType="image/png"/>
  <Override PartName="/ppt/slideLayouts/_rels/slideLayout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5.xml.rels" ContentType="application/vnd.openxmlformats-package.relationships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9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</p:sldMasterIdLst>
  <p:notesMasterIdLst>
    <p:notesMasterId r:id="rId15"/>
  </p:notes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notesMaster" Target="notesMasters/notesMaster1.xml"/><Relationship Id="rId16" Type="http://schemas.openxmlformats.org/officeDocument/2006/relationships/slide" Target="slides/slide1.xml"/><Relationship Id="rId17" Type="http://schemas.openxmlformats.org/officeDocument/2006/relationships/slide" Target="slides/slide2.xml"/><Relationship Id="rId18" Type="http://schemas.openxmlformats.org/officeDocument/2006/relationships/slide" Target="slides/slide3.xml"/><Relationship Id="rId19" Type="http://schemas.openxmlformats.org/officeDocument/2006/relationships/slide" Target="slides/slide4.xml"/><Relationship Id="rId20" Type="http://schemas.openxmlformats.org/officeDocument/2006/relationships/slide" Target="slides/slide5.xml"/><Relationship Id="rId21" Type="http://schemas.openxmlformats.org/officeDocument/2006/relationships/slide" Target="slides/slide6.xml"/><Relationship Id="rId22" Type="http://schemas.openxmlformats.org/officeDocument/2006/relationships/slide" Target="slides/slide7.xml"/><Relationship Id="rId23" Type="http://schemas.openxmlformats.org/officeDocument/2006/relationships/slide" Target="slides/slide8.xml"/><Relationship Id="rId24" Type="http://schemas.openxmlformats.org/officeDocument/2006/relationships/slide" Target="slides/slide9.xml"/><Relationship Id="rId25" Type="http://schemas.openxmlformats.org/officeDocument/2006/relationships/slide" Target="slides/slide10.xml"/><Relationship Id="rId26" Type="http://schemas.openxmlformats.org/officeDocument/2006/relationships/slide" Target="slides/slide11.xml"/><Relationship Id="rId27" Type="http://schemas.openxmlformats.org/officeDocument/2006/relationships/slide" Target="slides/slide12.xml"/><Relationship Id="rId28" Type="http://schemas.openxmlformats.org/officeDocument/2006/relationships/slide" Target="slides/slide13.xml"/><Relationship Id="rId29" Type="http://schemas.openxmlformats.org/officeDocument/2006/relationships/slide" Target="slides/slide14.xml"/><Relationship Id="rId30" Type="http://schemas.openxmlformats.org/officeDocument/2006/relationships/slide" Target="slides/slide15.xml"/><Relationship Id="rId31" Type="http://schemas.openxmlformats.org/officeDocument/2006/relationships/slide" Target="slides/slide16.xml"/><Relationship Id="rId32" Type="http://schemas.openxmlformats.org/officeDocument/2006/relationships/slide" Target="slides/slide17.xml"/><Relationship Id="rId33" Type="http://schemas.openxmlformats.org/officeDocument/2006/relationships/slide" Target="slides/slide1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ov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sli</a:t>
            </a:r>
            <a:r>
              <a:rPr b="0" lang="en-US" sz="4400" spc="-1" strike="noStrike">
                <a:latin typeface="Arial"/>
              </a:rPr>
              <a:t>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</a:t>
            </a:r>
            <a:r>
              <a:rPr b="0" lang="en-US" sz="2000" spc="-1" strike="noStrike">
                <a:latin typeface="Arial"/>
              </a:rPr>
              <a:t>to </a:t>
            </a:r>
            <a:r>
              <a:rPr b="0" lang="en-US" sz="2000" spc="-1" strike="noStrike">
                <a:latin typeface="Arial"/>
              </a:rPr>
              <a:t>edit </a:t>
            </a:r>
            <a:r>
              <a:rPr b="0" lang="en-US" sz="2000" spc="-1" strike="noStrike">
                <a:latin typeface="Arial"/>
              </a:rPr>
              <a:t>the </a:t>
            </a:r>
            <a:r>
              <a:rPr b="0" lang="en-US" sz="2000" spc="-1" strike="noStrike">
                <a:latin typeface="Arial"/>
              </a:rPr>
              <a:t>not</a:t>
            </a:r>
            <a:r>
              <a:rPr b="0" lang="en-US" sz="2000" spc="-1" strike="noStrike">
                <a:latin typeface="Arial"/>
              </a:rPr>
              <a:t>es </a:t>
            </a:r>
            <a:r>
              <a:rPr b="0" lang="en-US" sz="2000" spc="-1" strike="noStrike">
                <a:latin typeface="Arial"/>
              </a:rPr>
              <a:t>for</a:t>
            </a:r>
            <a:r>
              <a:rPr b="0" lang="en-US" sz="2000" spc="-1" strike="noStrike">
                <a:latin typeface="Arial"/>
              </a:rPr>
              <a:t>ma</a:t>
            </a:r>
            <a:r>
              <a:rPr b="0" lang="en-US" sz="2000" spc="-1" strike="noStrike">
                <a:latin typeface="Arial"/>
              </a:rPr>
              <a:t>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2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2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2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2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1D817F8-B79C-4EE7-AAB8-B3580715767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71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12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9A87FDE2-6115-4808-A0D6-CDF9FD24CC4D}" type="slidenum">
              <a:rPr b="0" lang="sv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71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15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4EB48D4C-8DD9-4EF1-871D-D4A4C0E5DCE7}" type="slidenum">
              <a:rPr b="0" lang="sv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0.wmf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1.wmf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5.xml"/><Relationship Id="rId14" Type="http://schemas.openxmlformats.org/officeDocument/2006/relationships/slideLayout" Target="../slideLayouts/slideLayout156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wmf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6.wmf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7.wmf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8.wmf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9.wmf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Bildobjekt 6" descr=""/>
          <p:cNvPicPr/>
          <p:nvPr/>
        </p:nvPicPr>
        <p:blipFill>
          <a:blip r:embed="rId2"/>
          <a:stretch/>
        </p:blipFill>
        <p:spPr>
          <a:xfrm>
            <a:off x="1703160" y="1049040"/>
            <a:ext cx="8871120" cy="4759200"/>
          </a:xfrm>
          <a:prstGeom prst="rect">
            <a:avLst/>
          </a:prstGeom>
          <a:ln>
            <a:noFill/>
          </a:ln>
        </p:spPr>
      </p:pic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</a:t>
            </a:r>
            <a:r>
              <a:rPr b="0" lang="en-US" sz="4400" spc="-1" strike="noStrike">
                <a:latin typeface="Arial"/>
              </a:rPr>
              <a:t>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tex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64" name="Bildobjekt 15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36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</a:t>
            </a:r>
            <a:r>
              <a:rPr b="0" lang="en-US" sz="4400" spc="-1" strike="noStrike">
                <a:latin typeface="Arial"/>
              </a:rPr>
              <a:t>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tex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0" y="0"/>
            <a:ext cx="647676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4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5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</a:t>
            </a:r>
            <a:r>
              <a:rPr b="0" lang="en-US" sz="4400" spc="-1" strike="noStrike">
                <a:latin typeface="Arial"/>
              </a:rPr>
              <a:t>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tex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0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CustomShape 1"/>
          <p:cNvSpPr/>
          <p:nvPr/>
        </p:nvSpPr>
        <p:spPr>
          <a:xfrm>
            <a:off x="0" y="0"/>
            <a:ext cx="647676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4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5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4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85" name="Bildobjekt 8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486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3" name="Bildobjekt 8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</a:t>
            </a:r>
            <a:r>
              <a:rPr b="0" lang="en-US" sz="4400" spc="-1" strike="noStrike">
                <a:latin typeface="Arial"/>
              </a:rPr>
              <a:t>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tex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16200"/>
            <a:ext cx="12191040" cy="6856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4" name="Bildobjekt 11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85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</a:t>
            </a:r>
            <a:r>
              <a:rPr b="0" lang="en-US" sz="4400" spc="-1" strike="noStrike">
                <a:latin typeface="Arial"/>
              </a:rPr>
              <a:t>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tex</a:t>
            </a:r>
            <a:r>
              <a:rPr b="0" lang="en-US" sz="4400" spc="-1" strike="noStrike">
                <a:latin typeface="Arial"/>
              </a:rPr>
              <a:t>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4" name="Bildobjekt 15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12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4" name="Bildobjekt 15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16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4" name="Bildobjekt 12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20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4" name="Bildobjekt 10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24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4" name="Bildobjekt 10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28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24" name="Bildobjekt 12" descr=""/>
          <p:cNvPicPr/>
          <p:nvPr/>
        </p:nvPicPr>
        <p:blipFill>
          <a:blip r:embed="rId2"/>
          <a:stretch/>
        </p:blipFill>
        <p:spPr>
          <a:xfrm>
            <a:off x="10924560" y="417600"/>
            <a:ext cx="825480" cy="799200"/>
          </a:xfrm>
          <a:prstGeom prst="rect">
            <a:avLst/>
          </a:prstGeom>
          <a:ln>
            <a:noFill/>
          </a:ln>
        </p:spPr>
      </p:pic>
      <p:sp>
        <p:nvSpPr>
          <p:cNvPr id="32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</a:t>
            </a:r>
            <a:r>
              <a:rPr b="0" lang="en-US" sz="4400" spc="-1" strike="noStrike">
                <a:latin typeface="Arial"/>
              </a:rPr>
              <a:t>ic</a:t>
            </a:r>
            <a:r>
              <a:rPr b="0" lang="en-US" sz="4400" spc="-1" strike="noStrike">
                <a:latin typeface="Arial"/>
              </a:rPr>
              <a:t>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</a:t>
            </a:r>
            <a:r>
              <a:rPr b="0" lang="en-US" sz="4400" spc="-1" strike="noStrike">
                <a:latin typeface="Arial"/>
              </a:rPr>
              <a:t>it </a:t>
            </a:r>
            <a:r>
              <a:rPr b="0" lang="en-US" sz="4400" spc="-1" strike="noStrike">
                <a:latin typeface="Arial"/>
              </a:rPr>
              <a:t>th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titl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te</a:t>
            </a:r>
            <a:r>
              <a:rPr b="0" lang="en-US" sz="4400" spc="-1" strike="noStrike">
                <a:latin typeface="Arial"/>
              </a:rPr>
              <a:t>xt </a:t>
            </a:r>
            <a:r>
              <a:rPr b="0" lang="en-US" sz="4400" spc="-1" strike="noStrike">
                <a:latin typeface="Arial"/>
              </a:rPr>
              <a:t>fo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7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7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2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7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8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Exploring options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64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6EA50B6F-DBE3-49BA-9D93-165B4C3FA3C8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65" name="CustomShape 3"/>
          <p:cNvSpPr/>
          <p:nvPr/>
        </p:nvSpPr>
        <p:spPr>
          <a:xfrm>
            <a:off x="10944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A data model and storage that is easier to understand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Flatter structure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ESS name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Must refer either of System Group, 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System, Subsystem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	</a:t>
            </a: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May refer Device Type</a:t>
            </a:r>
            <a:endParaRPr b="0" lang="en-US" sz="18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66" name="CustomShape 4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1 (5) Core of model and storage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  <p:sp>
        <p:nvSpPr>
          <p:cNvPr id="667" name="CustomShape 5"/>
          <p:cNvSpPr/>
          <p:nvPr/>
        </p:nvSpPr>
        <p:spPr>
          <a:xfrm>
            <a:off x="7256520" y="3533040"/>
            <a:ext cx="914040" cy="2278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Noto Sans CJK SC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68" name="CustomShape 6"/>
          <p:cNvSpPr/>
          <p:nvPr/>
        </p:nvSpPr>
        <p:spPr>
          <a:xfrm>
            <a:off x="6100920" y="2835000"/>
            <a:ext cx="914040" cy="2275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69" name="CustomShape 7"/>
          <p:cNvSpPr/>
          <p:nvPr/>
        </p:nvSpPr>
        <p:spPr>
          <a:xfrm>
            <a:off x="8411760" y="2835000"/>
            <a:ext cx="914040" cy="2275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Noto Sans CJK SC"/>
              </a:rPr>
              <a:t>Subsystem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70" name="CustomShape 8"/>
          <p:cNvSpPr/>
          <p:nvPr/>
        </p:nvSpPr>
        <p:spPr>
          <a:xfrm>
            <a:off x="10240920" y="2835000"/>
            <a:ext cx="914040" cy="2275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Noto Sans CJK SC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71" name="CustomShape 9"/>
          <p:cNvSpPr/>
          <p:nvPr/>
        </p:nvSpPr>
        <p:spPr>
          <a:xfrm>
            <a:off x="7256520" y="2834640"/>
            <a:ext cx="914040" cy="2278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72" name="CustomShape 10"/>
          <p:cNvSpPr/>
          <p:nvPr/>
        </p:nvSpPr>
        <p:spPr>
          <a:xfrm>
            <a:off x="6558120" y="3063240"/>
            <a:ext cx="1155240" cy="46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73" name="CustomShape 11"/>
          <p:cNvSpPr/>
          <p:nvPr/>
        </p:nvSpPr>
        <p:spPr>
          <a:xfrm flipH="1">
            <a:off x="7713000" y="3063240"/>
            <a:ext cx="1154880" cy="46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74" name="CustomShape 12"/>
          <p:cNvSpPr/>
          <p:nvPr/>
        </p:nvSpPr>
        <p:spPr>
          <a:xfrm>
            <a:off x="7713720" y="3063240"/>
            <a:ext cx="360" cy="46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75" name="CustomShape 13"/>
          <p:cNvSpPr/>
          <p:nvPr/>
        </p:nvSpPr>
        <p:spPr>
          <a:xfrm flipH="1">
            <a:off x="7713000" y="3063240"/>
            <a:ext cx="2984040" cy="46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Explore options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77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28E81CB-C51F-4FD2-9068-5F36A1084D5E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78" name="CustomShape 3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2 (5) Database suggestion, tables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679" name="" descr=""/>
          <p:cNvPicPr/>
          <p:nvPr/>
        </p:nvPicPr>
        <p:blipFill>
          <a:blip r:embed="rId1"/>
          <a:stretch/>
        </p:blipFill>
        <p:spPr>
          <a:xfrm>
            <a:off x="1252080" y="1696320"/>
            <a:ext cx="5529600" cy="5069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Explore options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81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407BC52A-062D-477E-80D2-9862BC4495D4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82" name="CustomShape 3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3 (5) Database suggestion, example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683" name="" descr=""/>
          <p:cNvPicPr/>
          <p:nvPr/>
        </p:nvPicPr>
        <p:blipFill>
          <a:blip r:embed="rId1"/>
          <a:stretch/>
        </p:blipFill>
        <p:spPr>
          <a:xfrm>
            <a:off x="1248480" y="1729800"/>
            <a:ext cx="8260920" cy="5054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Explore options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85" name="CustomShape 2"/>
          <p:cNvSpPr/>
          <p:nvPr/>
        </p:nvSpPr>
        <p:spPr>
          <a:xfrm>
            <a:off x="8843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F04A14F-C179-49C7-93D1-D7D7F87A1BAF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86" name="CustomShape 3"/>
          <p:cNvSpPr/>
          <p:nvPr/>
        </p:nvSpPr>
        <p:spPr>
          <a:xfrm>
            <a:off x="1202400" y="1562400"/>
            <a:ext cx="1013580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What you see in application is closer to what you get from database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Less distance between storage and usage of data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Less complex business logic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Less resource allocation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No need for caches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87" name="CustomShape 4"/>
          <p:cNvSpPr/>
          <p:nvPr/>
        </p:nvSpPr>
        <p:spPr>
          <a:xfrm>
            <a:off x="64818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88" name="CustomShape 5"/>
          <p:cNvSpPr/>
          <p:nvPr/>
        </p:nvSpPr>
        <p:spPr>
          <a:xfrm>
            <a:off x="110412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4 (5) Expectations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Explore options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90" name="CustomShape 2"/>
          <p:cNvSpPr/>
          <p:nvPr/>
        </p:nvSpPr>
        <p:spPr>
          <a:xfrm>
            <a:off x="8843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4EDB56F-A33A-4282-98FB-1EE1E74576AE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91" name="CustomShape 3"/>
          <p:cNvSpPr/>
          <p:nvPr/>
        </p:nvSpPr>
        <p:spPr>
          <a:xfrm>
            <a:off x="1202400" y="1562400"/>
            <a:ext cx="1013580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In exploring Naming refactoring, shortcuts have been taken. It’s both possible and suitable to handle shortcuts if work for explored option is to proceed.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2" name="CustomShape 4"/>
          <p:cNvSpPr/>
          <p:nvPr/>
        </p:nvSpPr>
        <p:spPr>
          <a:xfrm>
            <a:off x="64818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3" name="CustomShape 5"/>
          <p:cNvSpPr/>
          <p:nvPr/>
        </p:nvSpPr>
        <p:spPr>
          <a:xfrm>
            <a:off x="110412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5 (5) Not to forget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CustomShape 1"/>
          <p:cNvSpPr/>
          <p:nvPr/>
        </p:nvSpPr>
        <p:spPr>
          <a:xfrm>
            <a:off x="10924560" y="417600"/>
            <a:ext cx="826920" cy="7981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5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6" name="CustomShape 3"/>
          <p:cNvSpPr/>
          <p:nvPr/>
        </p:nvSpPr>
        <p:spPr>
          <a:xfrm>
            <a:off x="1230480" y="2169360"/>
            <a:ext cx="4254840" cy="246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Live demo &amp; performance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97" name="CustomShape 4"/>
          <p:cNvSpPr/>
          <p:nvPr/>
        </p:nvSpPr>
        <p:spPr>
          <a:xfrm>
            <a:off x="1230480" y="1051200"/>
            <a:ext cx="4254840" cy="82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CustomShape 1"/>
          <p:cNvSpPr/>
          <p:nvPr/>
        </p:nvSpPr>
        <p:spPr>
          <a:xfrm>
            <a:off x="10924560" y="417600"/>
            <a:ext cx="826920" cy="7981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9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0" name="CustomShape 3"/>
          <p:cNvSpPr/>
          <p:nvPr/>
        </p:nvSpPr>
        <p:spPr>
          <a:xfrm>
            <a:off x="1230480" y="2169360"/>
            <a:ext cx="4254840" cy="246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Discussion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701" name="CustomShape 4"/>
          <p:cNvSpPr/>
          <p:nvPr/>
        </p:nvSpPr>
        <p:spPr>
          <a:xfrm>
            <a:off x="1230480" y="1051200"/>
            <a:ext cx="4254840" cy="82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CustomShape 1"/>
          <p:cNvSpPr/>
          <p:nvPr/>
        </p:nvSpPr>
        <p:spPr>
          <a:xfrm>
            <a:off x="10924560" y="417600"/>
            <a:ext cx="826920" cy="7981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3" name="CustomShape 2"/>
          <p:cNvSpPr/>
          <p:nvPr/>
        </p:nvSpPr>
        <p:spPr>
          <a:xfrm>
            <a:off x="0" y="447840"/>
            <a:ext cx="290880" cy="640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4" name="CustomShape 3"/>
          <p:cNvSpPr/>
          <p:nvPr/>
        </p:nvSpPr>
        <p:spPr>
          <a:xfrm>
            <a:off x="1230480" y="2169360"/>
            <a:ext cx="4254840" cy="246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What’s next?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705" name="CustomShape 4"/>
          <p:cNvSpPr/>
          <p:nvPr/>
        </p:nvSpPr>
        <p:spPr>
          <a:xfrm>
            <a:off x="1230480" y="1051200"/>
            <a:ext cx="4254840" cy="82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CustomShape 1"/>
          <p:cNvSpPr/>
          <p:nvPr/>
        </p:nvSpPr>
        <p:spPr>
          <a:xfrm>
            <a:off x="1930320" y="1153800"/>
            <a:ext cx="8638920" cy="238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“</a:t>
            </a:r>
            <a:r>
              <a:rPr b="0" i="1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Let’s do it to them before they do it to us</a:t>
            </a: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”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707" name="CustomShape 2"/>
          <p:cNvSpPr/>
          <p:nvPr/>
        </p:nvSpPr>
        <p:spPr>
          <a:xfrm>
            <a:off x="1930320" y="3883320"/>
            <a:ext cx="8638920" cy="92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n-GB" sz="2800" spc="-1" strike="noStrike">
                <a:solidFill>
                  <a:srgbClr val="ffffff"/>
                </a:solidFill>
                <a:latin typeface="Segoe UI"/>
                <a:ea typeface="DejaVu Sans"/>
              </a:rPr>
              <a:t>Sergeant Stan Jablonski</a:t>
            </a:r>
            <a:endParaRPr b="0" lang="en-US" sz="2800" spc="-1" strike="noStrike"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n-GB" sz="2800" spc="-1" strike="noStrike">
                <a:solidFill>
                  <a:srgbClr val="ffffff"/>
                </a:solidFill>
                <a:latin typeface="Segoe UI"/>
                <a:ea typeface="DejaVu Sans"/>
              </a:rPr>
              <a:t>Hill Street Blues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708" name="CustomShape 3"/>
          <p:cNvSpPr/>
          <p:nvPr/>
        </p:nvSpPr>
        <p:spPr>
          <a:xfrm>
            <a:off x="1930320" y="5605560"/>
            <a:ext cx="6289920" cy="45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9" name="CustomShape 4"/>
          <p:cNvSpPr/>
          <p:nvPr/>
        </p:nvSpPr>
        <p:spPr>
          <a:xfrm>
            <a:off x="1930320" y="6117840"/>
            <a:ext cx="3214080" cy="45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CustomShape 1"/>
          <p:cNvSpPr/>
          <p:nvPr/>
        </p:nvSpPr>
        <p:spPr>
          <a:xfrm>
            <a:off x="1930320" y="1153800"/>
            <a:ext cx="8638920" cy="238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en-GB" sz="4200" spc="-1" strike="noStrike">
                <a:solidFill>
                  <a:srgbClr val="ffffff"/>
                </a:solidFill>
                <a:latin typeface="Segoe UI Semibold"/>
                <a:ea typeface="DejaVu Sans"/>
              </a:rPr>
              <a:t>Naming Convention Tool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531" name="CustomShape 2"/>
          <p:cNvSpPr/>
          <p:nvPr/>
        </p:nvSpPr>
        <p:spPr>
          <a:xfrm>
            <a:off x="1930320" y="3883320"/>
            <a:ext cx="8638920" cy="92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800" spc="-1" strike="noStrike">
                <a:solidFill>
                  <a:srgbClr val="ffffff"/>
                </a:solidFill>
                <a:latin typeface="Segoe UI"/>
                <a:ea typeface="DejaVu Sans"/>
              </a:rPr>
              <a:t>Exploring refactoring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532" name="CustomShape 3"/>
          <p:cNvSpPr/>
          <p:nvPr/>
        </p:nvSpPr>
        <p:spPr>
          <a:xfrm>
            <a:off x="1930320" y="5605560"/>
            <a:ext cx="6289920" cy="45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3600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GB" sz="1200" spc="111" strike="noStrike" cap="all">
                <a:solidFill>
                  <a:srgbClr val="ffffff"/>
                </a:solidFill>
                <a:latin typeface="Segoe UI"/>
                <a:ea typeface="DejaVu Sans"/>
              </a:rPr>
              <a:t>PRESENTED BY LARS JOHANSSON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533" name="CustomShape 4"/>
          <p:cNvSpPr/>
          <p:nvPr/>
        </p:nvSpPr>
        <p:spPr>
          <a:xfrm>
            <a:off x="1930320" y="6117840"/>
            <a:ext cx="3214080" cy="45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sv-SE" sz="1200" spc="72" strike="noStrike">
                <a:solidFill>
                  <a:srgbClr val="ffffff"/>
                </a:solidFill>
                <a:latin typeface="Segoe UI"/>
                <a:ea typeface="DejaVu Sans"/>
              </a:rPr>
              <a:t>2021-10-14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ffffff"/>
                </a:solidFill>
                <a:latin typeface="Segoe UI Light"/>
                <a:ea typeface="DejaVu Sans"/>
              </a:rPr>
              <a:t>Agenda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B54A12D8-FC1D-4AB1-B929-5E7125545B90}" type="slidenum">
              <a:rPr b="1" lang="sv-SE" sz="800" spc="-1" strike="noStrike">
                <a:solidFill>
                  <a:srgbClr val="ffffff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graphicFrame>
        <p:nvGraphicFramePr>
          <p:cNvPr id="536" name="Table 3"/>
          <p:cNvGraphicFramePr/>
          <p:nvPr/>
        </p:nvGraphicFramePr>
        <p:xfrm>
          <a:off x="1195560" y="1633320"/>
          <a:ext cx="10134000" cy="3204000"/>
        </p:xfrm>
        <a:graphic>
          <a:graphicData uri="http://schemas.openxmlformats.org/drawingml/2006/table">
            <a:tbl>
              <a:tblPr/>
              <a:tblGrid>
                <a:gridCol w="10134360"/>
              </a:tblGrid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1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Motivation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noFill/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2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Introduction to Naming data landscape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3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Storage &amp; application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4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Exploring options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5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Live demo &amp; performance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7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6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Discussion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  <a:tr h="4590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357120"/>
                        </a:tabLst>
                      </a:pP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7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	</a:t>
                      </a:r>
                      <a:r>
                        <a:rPr b="0" lang="en-GB" sz="2000" spc="-1" strike="noStrike">
                          <a:solidFill>
                            <a:srgbClr val="ffffff"/>
                          </a:solidFill>
                          <a:latin typeface="Segoe UI"/>
                        </a:rPr>
                        <a:t>What’s next?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noFill/>
                    </a:lnL>
                    <a:lnR w="12240">
                      <a:noFill/>
                    </a:lnR>
                    <a:lnT w="9360">
                      <a:solidFill>
                        <a:srgbClr val="51caff"/>
                      </a:solidFill>
                    </a:lnT>
                    <a:lnB w="9360">
                      <a:solidFill>
                        <a:srgbClr val="51ca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Motivation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538" name="CustomShape 2"/>
          <p:cNvSpPr/>
          <p:nvPr/>
        </p:nvSpPr>
        <p:spPr>
          <a:xfrm>
            <a:off x="8843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68D3271E-E981-4379-B0F2-5615A15192B8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539" name="CustomShape 3"/>
          <p:cNvSpPr/>
          <p:nvPr/>
        </p:nvSpPr>
        <p:spPr>
          <a:xfrm>
            <a:off x="12024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Naming application is stable but difficult to understand.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This makes for long time to understand enough before enough knowledge is acquired to work comfortably with application and database.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Complexity makes it difficult to handle maintenance.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0" name="CustomShape 4"/>
          <p:cNvSpPr/>
          <p:nvPr/>
        </p:nvSpPr>
        <p:spPr>
          <a:xfrm>
            <a:off x="64818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What you see in application is not what you get from database</a:t>
            </a:r>
            <a:endParaRPr b="0" lang="en-US" sz="20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Distance between storage and usage of data</a:t>
            </a:r>
            <a:endParaRPr b="0" lang="en-US" sz="20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Need of caches to have acceptable performance. Caches re-read after each change.</a:t>
            </a:r>
            <a:endParaRPr b="0" lang="en-US" sz="20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UI</a:t>
            </a: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REST API, import</a:t>
            </a:r>
            <a:endParaRPr b="0" lang="en-US" sz="18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Complex business logic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1" name="CustomShape 5"/>
          <p:cNvSpPr/>
          <p:nvPr/>
        </p:nvSpPr>
        <p:spPr>
          <a:xfrm>
            <a:off x="110412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1 (1)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Introduction to Naming data land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543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B550350-6BD6-410B-9745-BD1458FDA45A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544" name="CustomShape 3"/>
          <p:cNvSpPr/>
          <p:nvPr/>
        </p:nvSpPr>
        <p:spPr>
          <a:xfrm>
            <a:off x="1202400" y="1562400"/>
            <a:ext cx="6295680" cy="72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Naming of ESS wide physical and logical devices according to  ESS Naming Convention.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5" name="CustomShape 4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1 (2) Background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  <p:sp>
        <p:nvSpPr>
          <p:cNvPr id="546" name="CustomShape 5"/>
          <p:cNvSpPr/>
          <p:nvPr/>
        </p:nvSpPr>
        <p:spPr>
          <a:xfrm>
            <a:off x="4713120" y="2642400"/>
            <a:ext cx="3254400" cy="364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System Structure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Which part of the facility does the device provide service to?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1 System Group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2 System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3 Subsystem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7" name="CustomShape 6"/>
          <p:cNvSpPr/>
          <p:nvPr/>
        </p:nvSpPr>
        <p:spPr>
          <a:xfrm>
            <a:off x="8224200" y="2642400"/>
            <a:ext cx="3254400" cy="364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Device Structure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What kind of service does the device provide?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1 Discipline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2 Device Group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3 Device Type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8" name="CustomShape 7"/>
          <p:cNvSpPr/>
          <p:nvPr/>
        </p:nvSpPr>
        <p:spPr>
          <a:xfrm>
            <a:off x="1113120" y="2642400"/>
            <a:ext cx="3254400" cy="364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ESS Name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Must refer to System Structure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12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12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May refer to Device Structure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12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12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May have index for instance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Introduction to Naming data land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550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B9939353-C527-4032-A883-BD0529775611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551" name="CustomShape 3"/>
          <p:cNvSpPr/>
          <p:nvPr/>
        </p:nvSpPr>
        <p:spPr>
          <a:xfrm>
            <a:off x="10944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ESS names and name part structures</a:t>
            </a:r>
            <a:endParaRPr b="0" lang="en-US" sz="2000" spc="-1" strike="noStrike">
              <a:latin typeface="Arial"/>
            </a:endParaRPr>
          </a:p>
          <a:p>
            <a:pPr marL="101520" indent="-100440">
              <a:lnSpc>
                <a:spcPct val="100000"/>
              </a:lnSpc>
              <a:spcBef>
                <a:spcPts val="1001"/>
              </a:spcBef>
              <a:buClr>
                <a:srgbClr val="666666"/>
              </a:buClr>
              <a:buFont typeface="Segoe UI"/>
              <a:buChar char=" 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 </a:t>
            </a:r>
            <a:endParaRPr b="0" lang="en-US" sz="20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Acc</a:t>
            </a: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Acc:RFS-PrlTap-054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DejaVu Sans"/>
              </a:rPr>
              <a:t>A2T</a:t>
            </a: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Noto Sans CJK SC"/>
              </a:rPr>
              <a:t>A2T:RFS-PrlTap-054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Noto Sans CJK SC"/>
              </a:rPr>
              <a:t>A2T-010PRL</a:t>
            </a:r>
            <a:endParaRPr b="0" lang="en-US" sz="1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sv-SE" sz="1800" spc="-1" strike="noStrike">
                <a:solidFill>
                  <a:srgbClr val="666666"/>
                </a:solidFill>
                <a:latin typeface="Segoe UI"/>
                <a:ea typeface="Noto Sans CJK SC"/>
              </a:rPr>
              <a:t>A2T-010PRL:RFS-PrlTap-054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52" name="CustomShape 4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2 (2) Visualization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  <p:sp>
        <p:nvSpPr>
          <p:cNvPr id="553" name="CustomShape 5"/>
          <p:cNvSpPr/>
          <p:nvPr/>
        </p:nvSpPr>
        <p:spPr>
          <a:xfrm>
            <a:off x="8823960" y="4911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4" name="CustomShape 6"/>
          <p:cNvSpPr/>
          <p:nvPr/>
        </p:nvSpPr>
        <p:spPr>
          <a:xfrm>
            <a:off x="10056960" y="519840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5" name="CustomShape 7"/>
          <p:cNvSpPr/>
          <p:nvPr/>
        </p:nvSpPr>
        <p:spPr>
          <a:xfrm>
            <a:off x="10056960" y="4911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6" name="CustomShape 8"/>
          <p:cNvSpPr/>
          <p:nvPr/>
        </p:nvSpPr>
        <p:spPr>
          <a:xfrm>
            <a:off x="10056960" y="5469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7" name="CustomShape 9"/>
          <p:cNvSpPr/>
          <p:nvPr/>
        </p:nvSpPr>
        <p:spPr>
          <a:xfrm>
            <a:off x="9429840" y="57560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8" name="CustomShape 10"/>
          <p:cNvSpPr/>
          <p:nvPr/>
        </p:nvSpPr>
        <p:spPr>
          <a:xfrm>
            <a:off x="8823960" y="51984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59" name="CustomShape 11"/>
          <p:cNvSpPr/>
          <p:nvPr/>
        </p:nvSpPr>
        <p:spPr>
          <a:xfrm>
            <a:off x="8823960" y="5469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Subsystem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60" name="CustomShape 12"/>
          <p:cNvSpPr/>
          <p:nvPr/>
        </p:nvSpPr>
        <p:spPr>
          <a:xfrm>
            <a:off x="9235440" y="509940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1" name="CustomShape 13"/>
          <p:cNvSpPr/>
          <p:nvPr/>
        </p:nvSpPr>
        <p:spPr>
          <a:xfrm>
            <a:off x="9235440" y="538560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2" name="CustomShape 14"/>
          <p:cNvSpPr/>
          <p:nvPr/>
        </p:nvSpPr>
        <p:spPr>
          <a:xfrm>
            <a:off x="10469160" y="509940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3" name="CustomShape 15"/>
          <p:cNvSpPr/>
          <p:nvPr/>
        </p:nvSpPr>
        <p:spPr>
          <a:xfrm>
            <a:off x="10469160" y="538560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4" name="CustomShape 16"/>
          <p:cNvSpPr/>
          <p:nvPr/>
        </p:nvSpPr>
        <p:spPr>
          <a:xfrm>
            <a:off x="9235440" y="5657400"/>
            <a:ext cx="60552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5" name="CustomShape 17"/>
          <p:cNvSpPr/>
          <p:nvPr/>
        </p:nvSpPr>
        <p:spPr>
          <a:xfrm flipH="1">
            <a:off x="9840600" y="5657400"/>
            <a:ext cx="62748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6" name="CustomShape 18"/>
          <p:cNvSpPr/>
          <p:nvPr/>
        </p:nvSpPr>
        <p:spPr>
          <a:xfrm>
            <a:off x="8823960" y="3598920"/>
            <a:ext cx="82224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67" name="CustomShape 19"/>
          <p:cNvSpPr/>
          <p:nvPr/>
        </p:nvSpPr>
        <p:spPr>
          <a:xfrm>
            <a:off x="10056960" y="3885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68" name="CustomShape 20"/>
          <p:cNvSpPr/>
          <p:nvPr/>
        </p:nvSpPr>
        <p:spPr>
          <a:xfrm>
            <a:off x="10056960" y="3598920"/>
            <a:ext cx="82368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69" name="CustomShape 21"/>
          <p:cNvSpPr/>
          <p:nvPr/>
        </p:nvSpPr>
        <p:spPr>
          <a:xfrm>
            <a:off x="10056960" y="415728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70" name="CustomShape 22"/>
          <p:cNvSpPr/>
          <p:nvPr/>
        </p:nvSpPr>
        <p:spPr>
          <a:xfrm>
            <a:off x="9429840" y="44434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71" name="CustomShape 23"/>
          <p:cNvSpPr/>
          <p:nvPr/>
        </p:nvSpPr>
        <p:spPr>
          <a:xfrm>
            <a:off x="8823960" y="3885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72" name="CustomShape 24"/>
          <p:cNvSpPr/>
          <p:nvPr/>
        </p:nvSpPr>
        <p:spPr>
          <a:xfrm>
            <a:off x="9235440" y="378684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3" name="CustomShape 25"/>
          <p:cNvSpPr/>
          <p:nvPr/>
        </p:nvSpPr>
        <p:spPr>
          <a:xfrm>
            <a:off x="10469160" y="378684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4" name="CustomShape 26"/>
          <p:cNvSpPr/>
          <p:nvPr/>
        </p:nvSpPr>
        <p:spPr>
          <a:xfrm>
            <a:off x="10469160" y="4073400"/>
            <a:ext cx="360" cy="83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5" name="CustomShape 27"/>
          <p:cNvSpPr/>
          <p:nvPr/>
        </p:nvSpPr>
        <p:spPr>
          <a:xfrm>
            <a:off x="9235440" y="4073400"/>
            <a:ext cx="605520" cy="36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6" name="CustomShape 28"/>
          <p:cNvSpPr/>
          <p:nvPr/>
        </p:nvSpPr>
        <p:spPr>
          <a:xfrm flipH="1">
            <a:off x="9840600" y="4344480"/>
            <a:ext cx="62748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7" name="CustomShape 29"/>
          <p:cNvSpPr/>
          <p:nvPr/>
        </p:nvSpPr>
        <p:spPr>
          <a:xfrm>
            <a:off x="6766560" y="49064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78" name="CustomShape 30"/>
          <p:cNvSpPr/>
          <p:nvPr/>
        </p:nvSpPr>
        <p:spPr>
          <a:xfrm>
            <a:off x="7404840" y="575028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79" name="CustomShape 31"/>
          <p:cNvSpPr/>
          <p:nvPr/>
        </p:nvSpPr>
        <p:spPr>
          <a:xfrm>
            <a:off x="6766560" y="519264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80" name="CustomShape 32"/>
          <p:cNvSpPr/>
          <p:nvPr/>
        </p:nvSpPr>
        <p:spPr>
          <a:xfrm>
            <a:off x="6766560" y="54640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Subsystem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81" name="CustomShape 33"/>
          <p:cNvSpPr/>
          <p:nvPr/>
        </p:nvSpPr>
        <p:spPr>
          <a:xfrm>
            <a:off x="7178040" y="5094000"/>
            <a:ext cx="36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2" name="CustomShape 34"/>
          <p:cNvSpPr/>
          <p:nvPr/>
        </p:nvSpPr>
        <p:spPr>
          <a:xfrm>
            <a:off x="7178040" y="537984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3" name="CustomShape 35"/>
          <p:cNvSpPr/>
          <p:nvPr/>
        </p:nvSpPr>
        <p:spPr>
          <a:xfrm>
            <a:off x="7178040" y="5651280"/>
            <a:ext cx="63792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4" name="CustomShape 36"/>
          <p:cNvSpPr/>
          <p:nvPr/>
        </p:nvSpPr>
        <p:spPr>
          <a:xfrm>
            <a:off x="6766560" y="359280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85" name="CustomShape 37"/>
          <p:cNvSpPr/>
          <p:nvPr/>
        </p:nvSpPr>
        <p:spPr>
          <a:xfrm>
            <a:off x="7404840" y="44370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86" name="CustomShape 38"/>
          <p:cNvSpPr/>
          <p:nvPr/>
        </p:nvSpPr>
        <p:spPr>
          <a:xfrm>
            <a:off x="6766560" y="3879000"/>
            <a:ext cx="82224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87" name="CustomShape 39"/>
          <p:cNvSpPr/>
          <p:nvPr/>
        </p:nvSpPr>
        <p:spPr>
          <a:xfrm>
            <a:off x="7178040" y="3780360"/>
            <a:ext cx="36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8" name="CustomShape 40"/>
          <p:cNvSpPr/>
          <p:nvPr/>
        </p:nvSpPr>
        <p:spPr>
          <a:xfrm>
            <a:off x="7178040" y="4066920"/>
            <a:ext cx="637920" cy="36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9" name="CustomShape 41"/>
          <p:cNvSpPr/>
          <p:nvPr/>
        </p:nvSpPr>
        <p:spPr>
          <a:xfrm>
            <a:off x="6766560" y="22788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0" name="CustomShape 42"/>
          <p:cNvSpPr/>
          <p:nvPr/>
        </p:nvSpPr>
        <p:spPr>
          <a:xfrm>
            <a:off x="7404840" y="312300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1" name="CustomShape 43"/>
          <p:cNvSpPr/>
          <p:nvPr/>
        </p:nvSpPr>
        <p:spPr>
          <a:xfrm>
            <a:off x="7178040" y="2466000"/>
            <a:ext cx="637920" cy="656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2" name="CustomShape 44"/>
          <p:cNvSpPr/>
          <p:nvPr/>
        </p:nvSpPr>
        <p:spPr>
          <a:xfrm>
            <a:off x="8823960" y="22852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3" name="CustomShape 45"/>
          <p:cNvSpPr/>
          <p:nvPr/>
        </p:nvSpPr>
        <p:spPr>
          <a:xfrm>
            <a:off x="10056960" y="257148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4" name="CustomShape 46"/>
          <p:cNvSpPr/>
          <p:nvPr/>
        </p:nvSpPr>
        <p:spPr>
          <a:xfrm>
            <a:off x="10058400" y="22852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5" name="CustomShape 47"/>
          <p:cNvSpPr/>
          <p:nvPr/>
        </p:nvSpPr>
        <p:spPr>
          <a:xfrm>
            <a:off x="10056960" y="284328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6" name="CustomShape 48"/>
          <p:cNvSpPr/>
          <p:nvPr/>
        </p:nvSpPr>
        <p:spPr>
          <a:xfrm>
            <a:off x="9429840" y="312912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7" name="CustomShape 49"/>
          <p:cNvSpPr/>
          <p:nvPr/>
        </p:nvSpPr>
        <p:spPr>
          <a:xfrm flipH="1">
            <a:off x="10468440" y="247248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8" name="CustomShape 50"/>
          <p:cNvSpPr/>
          <p:nvPr/>
        </p:nvSpPr>
        <p:spPr>
          <a:xfrm>
            <a:off x="10469160" y="275904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9" name="CustomShape 51"/>
          <p:cNvSpPr/>
          <p:nvPr/>
        </p:nvSpPr>
        <p:spPr>
          <a:xfrm>
            <a:off x="9235440" y="2472480"/>
            <a:ext cx="605520" cy="65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0" name="CustomShape 52"/>
          <p:cNvSpPr/>
          <p:nvPr/>
        </p:nvSpPr>
        <p:spPr>
          <a:xfrm flipH="1">
            <a:off x="9840600" y="3030480"/>
            <a:ext cx="62748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1" name="CustomShape 53"/>
          <p:cNvSpPr/>
          <p:nvPr/>
        </p:nvSpPr>
        <p:spPr>
          <a:xfrm>
            <a:off x="8823960" y="4911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2" name="CustomShape 54"/>
          <p:cNvSpPr/>
          <p:nvPr/>
        </p:nvSpPr>
        <p:spPr>
          <a:xfrm>
            <a:off x="10056960" y="519840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3" name="CustomShape 55"/>
          <p:cNvSpPr/>
          <p:nvPr/>
        </p:nvSpPr>
        <p:spPr>
          <a:xfrm>
            <a:off x="10056960" y="4911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4" name="CustomShape 56"/>
          <p:cNvSpPr/>
          <p:nvPr/>
        </p:nvSpPr>
        <p:spPr>
          <a:xfrm>
            <a:off x="10056960" y="5469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5" name="CustomShape 57"/>
          <p:cNvSpPr/>
          <p:nvPr/>
        </p:nvSpPr>
        <p:spPr>
          <a:xfrm>
            <a:off x="9429840" y="57560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6" name="CustomShape 58"/>
          <p:cNvSpPr/>
          <p:nvPr/>
        </p:nvSpPr>
        <p:spPr>
          <a:xfrm>
            <a:off x="8823960" y="51984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7" name="CustomShape 59"/>
          <p:cNvSpPr/>
          <p:nvPr/>
        </p:nvSpPr>
        <p:spPr>
          <a:xfrm>
            <a:off x="8823960" y="5469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Subsystem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08" name="CustomShape 60"/>
          <p:cNvSpPr/>
          <p:nvPr/>
        </p:nvSpPr>
        <p:spPr>
          <a:xfrm>
            <a:off x="9235440" y="509940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9" name="CustomShape 61"/>
          <p:cNvSpPr/>
          <p:nvPr/>
        </p:nvSpPr>
        <p:spPr>
          <a:xfrm>
            <a:off x="9235440" y="538560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0" name="CustomShape 62"/>
          <p:cNvSpPr/>
          <p:nvPr/>
        </p:nvSpPr>
        <p:spPr>
          <a:xfrm>
            <a:off x="10469160" y="509940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1" name="CustomShape 63"/>
          <p:cNvSpPr/>
          <p:nvPr/>
        </p:nvSpPr>
        <p:spPr>
          <a:xfrm>
            <a:off x="10469160" y="538560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2" name="CustomShape 64"/>
          <p:cNvSpPr/>
          <p:nvPr/>
        </p:nvSpPr>
        <p:spPr>
          <a:xfrm>
            <a:off x="9235440" y="5657400"/>
            <a:ext cx="60552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3" name="CustomShape 65"/>
          <p:cNvSpPr/>
          <p:nvPr/>
        </p:nvSpPr>
        <p:spPr>
          <a:xfrm flipH="1">
            <a:off x="9840600" y="5657400"/>
            <a:ext cx="62748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4" name="CustomShape 66"/>
          <p:cNvSpPr/>
          <p:nvPr/>
        </p:nvSpPr>
        <p:spPr>
          <a:xfrm>
            <a:off x="8823960" y="3598920"/>
            <a:ext cx="82224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15" name="CustomShape 67"/>
          <p:cNvSpPr/>
          <p:nvPr/>
        </p:nvSpPr>
        <p:spPr>
          <a:xfrm>
            <a:off x="10056960" y="388584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16" name="CustomShape 68"/>
          <p:cNvSpPr/>
          <p:nvPr/>
        </p:nvSpPr>
        <p:spPr>
          <a:xfrm>
            <a:off x="10056960" y="3598920"/>
            <a:ext cx="82368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17" name="CustomShape 69"/>
          <p:cNvSpPr/>
          <p:nvPr/>
        </p:nvSpPr>
        <p:spPr>
          <a:xfrm>
            <a:off x="10056960" y="415728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18" name="CustomShape 70"/>
          <p:cNvSpPr/>
          <p:nvPr/>
        </p:nvSpPr>
        <p:spPr>
          <a:xfrm>
            <a:off x="9429840" y="44434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19" name="CustomShape 71"/>
          <p:cNvSpPr/>
          <p:nvPr/>
        </p:nvSpPr>
        <p:spPr>
          <a:xfrm>
            <a:off x="8823960" y="38858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20" name="CustomShape 72"/>
          <p:cNvSpPr/>
          <p:nvPr/>
        </p:nvSpPr>
        <p:spPr>
          <a:xfrm>
            <a:off x="9235440" y="378684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1" name="CustomShape 73"/>
          <p:cNvSpPr/>
          <p:nvPr/>
        </p:nvSpPr>
        <p:spPr>
          <a:xfrm>
            <a:off x="10469160" y="378684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2" name="CustomShape 74"/>
          <p:cNvSpPr/>
          <p:nvPr/>
        </p:nvSpPr>
        <p:spPr>
          <a:xfrm>
            <a:off x="10469160" y="4073400"/>
            <a:ext cx="360" cy="83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3" name="CustomShape 75"/>
          <p:cNvSpPr/>
          <p:nvPr/>
        </p:nvSpPr>
        <p:spPr>
          <a:xfrm>
            <a:off x="9235440" y="4073400"/>
            <a:ext cx="605520" cy="36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4" name="CustomShape 76"/>
          <p:cNvSpPr/>
          <p:nvPr/>
        </p:nvSpPr>
        <p:spPr>
          <a:xfrm flipH="1">
            <a:off x="9840600" y="4344480"/>
            <a:ext cx="62748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5" name="CustomShape 77"/>
          <p:cNvSpPr/>
          <p:nvPr/>
        </p:nvSpPr>
        <p:spPr>
          <a:xfrm>
            <a:off x="6766560" y="490644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26" name="CustomShape 78"/>
          <p:cNvSpPr/>
          <p:nvPr/>
        </p:nvSpPr>
        <p:spPr>
          <a:xfrm>
            <a:off x="7404840" y="575028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27" name="CustomShape 79"/>
          <p:cNvSpPr/>
          <p:nvPr/>
        </p:nvSpPr>
        <p:spPr>
          <a:xfrm>
            <a:off x="6766560" y="519264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28" name="CustomShape 80"/>
          <p:cNvSpPr/>
          <p:nvPr/>
        </p:nvSpPr>
        <p:spPr>
          <a:xfrm>
            <a:off x="6766560" y="54640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Subsystem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29" name="CustomShape 81"/>
          <p:cNvSpPr/>
          <p:nvPr/>
        </p:nvSpPr>
        <p:spPr>
          <a:xfrm>
            <a:off x="7178040" y="5094000"/>
            <a:ext cx="36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0" name="CustomShape 82"/>
          <p:cNvSpPr/>
          <p:nvPr/>
        </p:nvSpPr>
        <p:spPr>
          <a:xfrm>
            <a:off x="7178040" y="537984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1" name="CustomShape 83"/>
          <p:cNvSpPr/>
          <p:nvPr/>
        </p:nvSpPr>
        <p:spPr>
          <a:xfrm>
            <a:off x="7178040" y="5651280"/>
            <a:ext cx="63792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2" name="CustomShape 84"/>
          <p:cNvSpPr/>
          <p:nvPr/>
        </p:nvSpPr>
        <p:spPr>
          <a:xfrm>
            <a:off x="6766560" y="359280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33" name="CustomShape 85"/>
          <p:cNvSpPr/>
          <p:nvPr/>
        </p:nvSpPr>
        <p:spPr>
          <a:xfrm>
            <a:off x="7404840" y="44370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34" name="CustomShape 86"/>
          <p:cNvSpPr/>
          <p:nvPr/>
        </p:nvSpPr>
        <p:spPr>
          <a:xfrm>
            <a:off x="6766560" y="3879000"/>
            <a:ext cx="822240" cy="1872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35" name="CustomShape 87"/>
          <p:cNvSpPr/>
          <p:nvPr/>
        </p:nvSpPr>
        <p:spPr>
          <a:xfrm>
            <a:off x="7178040" y="3780360"/>
            <a:ext cx="36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6" name="CustomShape 88"/>
          <p:cNvSpPr/>
          <p:nvPr/>
        </p:nvSpPr>
        <p:spPr>
          <a:xfrm>
            <a:off x="7178040" y="4066920"/>
            <a:ext cx="637920" cy="36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7" name="CustomShape 89"/>
          <p:cNvSpPr/>
          <p:nvPr/>
        </p:nvSpPr>
        <p:spPr>
          <a:xfrm>
            <a:off x="6766560" y="227880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38" name="CustomShape 90"/>
          <p:cNvSpPr/>
          <p:nvPr/>
        </p:nvSpPr>
        <p:spPr>
          <a:xfrm>
            <a:off x="7404840" y="312300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39" name="CustomShape 91"/>
          <p:cNvSpPr/>
          <p:nvPr/>
        </p:nvSpPr>
        <p:spPr>
          <a:xfrm>
            <a:off x="7178040" y="2466000"/>
            <a:ext cx="637920" cy="656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0" name="CustomShape 92"/>
          <p:cNvSpPr/>
          <p:nvPr/>
        </p:nvSpPr>
        <p:spPr>
          <a:xfrm>
            <a:off x="8823960" y="22852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41" name="CustomShape 93"/>
          <p:cNvSpPr/>
          <p:nvPr/>
        </p:nvSpPr>
        <p:spPr>
          <a:xfrm>
            <a:off x="10056960" y="2571480"/>
            <a:ext cx="82368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42" name="CustomShape 94"/>
          <p:cNvSpPr/>
          <p:nvPr/>
        </p:nvSpPr>
        <p:spPr>
          <a:xfrm>
            <a:off x="10058400" y="2285280"/>
            <a:ext cx="82224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Discipline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43" name="CustomShape 95"/>
          <p:cNvSpPr/>
          <p:nvPr/>
        </p:nvSpPr>
        <p:spPr>
          <a:xfrm>
            <a:off x="10056960" y="2843280"/>
            <a:ext cx="823680" cy="1864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Device Type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44" name="CustomShape 96"/>
          <p:cNvSpPr/>
          <p:nvPr/>
        </p:nvSpPr>
        <p:spPr>
          <a:xfrm>
            <a:off x="9429840" y="3129120"/>
            <a:ext cx="822240" cy="1868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ESS Name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645" name="CustomShape 97"/>
          <p:cNvSpPr/>
          <p:nvPr/>
        </p:nvSpPr>
        <p:spPr>
          <a:xfrm flipH="1">
            <a:off x="10468440" y="2472480"/>
            <a:ext cx="360" cy="9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6" name="CustomShape 98"/>
          <p:cNvSpPr/>
          <p:nvPr/>
        </p:nvSpPr>
        <p:spPr>
          <a:xfrm>
            <a:off x="10469160" y="2759040"/>
            <a:ext cx="360" cy="83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7" name="CustomShape 99"/>
          <p:cNvSpPr/>
          <p:nvPr/>
        </p:nvSpPr>
        <p:spPr>
          <a:xfrm>
            <a:off x="9235440" y="2472480"/>
            <a:ext cx="605520" cy="65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8" name="CustomShape 100"/>
          <p:cNvSpPr/>
          <p:nvPr/>
        </p:nvSpPr>
        <p:spPr>
          <a:xfrm flipH="1">
            <a:off x="9840600" y="3030480"/>
            <a:ext cx="627480" cy="9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Storage &amp; application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50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951CD59-5023-42BF-8D84-FDF6F9166E3A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51" name="CustomShape 3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1 (3) Current database, tables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652" name="" descr=""/>
          <p:cNvPicPr/>
          <p:nvPr/>
        </p:nvPicPr>
        <p:blipFill>
          <a:blip r:embed="rId1"/>
          <a:stretch/>
        </p:blipFill>
        <p:spPr>
          <a:xfrm>
            <a:off x="1272240" y="1717920"/>
            <a:ext cx="5314320" cy="5048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Storage &amp; application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54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2C976CE-3B6F-44E7-A2DC-598080640E47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55" name="CustomShape 3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2 (3) Current database, example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656" name="" descr=""/>
          <p:cNvPicPr/>
          <p:nvPr/>
        </p:nvPicPr>
        <p:blipFill>
          <a:blip r:embed="rId1"/>
          <a:stretch/>
        </p:blipFill>
        <p:spPr>
          <a:xfrm>
            <a:off x="1236240" y="1729800"/>
            <a:ext cx="10504800" cy="4237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CustomShape 1"/>
          <p:cNvSpPr/>
          <p:nvPr/>
        </p:nvSpPr>
        <p:spPr>
          <a:xfrm>
            <a:off x="1103760" y="265320"/>
            <a:ext cx="9358920" cy="65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18000">
            <a:noAutofit/>
          </a:bodyPr>
          <a:p>
            <a:pPr>
              <a:lnSpc>
                <a:spcPct val="90000"/>
              </a:lnSpc>
            </a:pPr>
            <a:r>
              <a:rPr b="0" lang="en-GB" sz="4200" spc="-1" strike="noStrike">
                <a:solidFill>
                  <a:srgbClr val="404040"/>
                </a:solidFill>
                <a:latin typeface="Segoe UI Light"/>
                <a:ea typeface="DejaVu Sans"/>
              </a:rPr>
              <a:t>Storage &amp; application</a:t>
            </a:r>
            <a:endParaRPr b="0" lang="en-US" sz="4200" spc="-1" strike="noStrike">
              <a:latin typeface="Arial"/>
            </a:endParaRPr>
          </a:p>
        </p:txBody>
      </p:sp>
      <p:sp>
        <p:nvSpPr>
          <p:cNvPr id="658" name="CustomShape 2"/>
          <p:cNvSpPr/>
          <p:nvPr/>
        </p:nvSpPr>
        <p:spPr>
          <a:xfrm>
            <a:off x="8735400" y="64753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3E2065A-EBDD-4C41-868C-01F099284E9F}" type="slidenum">
              <a:rPr b="1" lang="sv-SE" sz="800" spc="-1" strike="noStrike">
                <a:solidFill>
                  <a:srgbClr val="cccccc"/>
                </a:solidFill>
                <a:latin typeface="Segoe UI"/>
                <a:ea typeface="DejaVu Sans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659" name="CustomShape 3"/>
          <p:cNvSpPr/>
          <p:nvPr/>
        </p:nvSpPr>
        <p:spPr>
          <a:xfrm>
            <a:off x="109440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60" name="CustomShape 4"/>
          <p:cNvSpPr/>
          <p:nvPr/>
        </p:nvSpPr>
        <p:spPr>
          <a:xfrm>
            <a:off x="1103760" y="930960"/>
            <a:ext cx="9358920" cy="50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8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GB" sz="2200" spc="-1" strike="noStrike">
                <a:solidFill>
                  <a:srgbClr val="0099dc"/>
                </a:solidFill>
                <a:latin typeface="Segoe UI"/>
                <a:ea typeface="DejaVu Sans"/>
              </a:rPr>
              <a:t>3 (3) Caches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200" spc="-1" strike="noStrike">
              <a:latin typeface="Arial"/>
            </a:endParaRPr>
          </a:p>
        </p:txBody>
      </p:sp>
      <p:sp>
        <p:nvSpPr>
          <p:cNvPr id="661" name="CustomShape 5"/>
          <p:cNvSpPr/>
          <p:nvPr/>
        </p:nvSpPr>
        <p:spPr>
          <a:xfrm>
            <a:off x="120204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Two caches used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1. names together with name part structures. Used in UI.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2. names. Used in REST API and import from Excel.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b="0" lang="en-GB" sz="2000" spc="-1" strike="noStrike">
                <a:solidFill>
                  <a:srgbClr val="404040"/>
                </a:solidFill>
                <a:latin typeface="Segoe UI"/>
                <a:ea typeface="DejaVu Sans"/>
              </a:rPr>
              <a:t>Caches prepared by reading all database content and looping through each entry to determine if content to be inserted into cache.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62" name="CustomShape 6"/>
          <p:cNvSpPr/>
          <p:nvPr/>
        </p:nvSpPr>
        <p:spPr>
          <a:xfrm>
            <a:off x="6481440" y="1562400"/>
            <a:ext cx="4992840" cy="47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000" tIns="45000" bIns="45000">
            <a:noAutofit/>
          </a:bodyPr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18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Tree structure of business objects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0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Flat structure of business objects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0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Latest and pending content in caches. As looping progresses, content replaced in cache. </a:t>
            </a:r>
            <a:endParaRPr b="0" lang="en-US" sz="20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666666"/>
                </a:solidFill>
                <a:latin typeface="Segoe UI"/>
                <a:ea typeface="DejaVu Sans"/>
              </a:rPr>
              <a:t>Names cache may have obsolete content.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289</TotalTime>
  <Application>LibreOffice/6.4.7.2$Linux_X86_64 LibreOffice_project/40$Build-2</Application>
  <Words>203</Words>
  <Paragraphs>111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2020-01-21T09:56:49Z</dcterms:created>
  <dc:creator>martin.sjostrand@esss.se</dc:creator>
  <dc:description/>
  <dc:language>en-US</dc:language>
  <cp:lastModifiedBy/>
  <cp:lastPrinted>2019-03-08T10:27:30Z</cp:lastPrinted>
  <dcterms:modified xsi:type="dcterms:W3CDTF">2021-10-13T10:03:27Z</dcterms:modified>
  <cp:revision>73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</Properties>
</file>