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10.png" ContentType="image/png"/>
  <Override PartName="/ppt/media/image6.png" ContentType="image/png"/>
  <Override PartName="/ppt/media/image11.png" ContentType="image/png"/>
  <Override PartName="/ppt/media/image7.png" ContentType="image/png"/>
  <Override PartName="/ppt/media/image8.png" ContentType="image/png"/>
  <Override PartName="/ppt/media/image9.png" ContentType="image/png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</p:sldIdLst>
  <p:sldSz cx="10691813" cy="7559675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F9F39CE-BB90-49C9-8DB8-7EF2EFFC872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881BF58-4436-4EDE-9214-239A4AA532A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ED4FF42-DDB0-4305-99D8-9B3346DFD749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AA7B89B-1FF7-42D7-86A8-BC6120F2ABF0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1BD6124-8383-4ECB-9E8C-B89CBA9BA71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1F15A97-9CD2-4BEF-99B1-5424E832CB7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22B72BD-BF5A-42FE-A158-1A26437DDAE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4A2AA6C-36C9-4E6B-9F27-86889776291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1F23162-1F82-49CC-85BF-6BCB4D1C100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256980D-9F99-428F-852D-88A87DDCCC2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6BCB082-B792-401A-B88E-B673CA2B2B9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0558769-13E7-4115-B211-E624082ACF3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>
          <a:xfrm>
            <a:off x="3769200" y="6593760"/>
            <a:ext cx="3157560" cy="46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algn="ctr">
              <a:lnSpc>
                <a:spcPct val="100000"/>
              </a:lnSpc>
              <a:buNone/>
              <a:defRPr b="0" lang="en-US" sz="1400" spc="-1" strike="noStrike"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>
          <a:xfrm>
            <a:off x="7511040" y="6593760"/>
            <a:ext cx="2319120" cy="46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algn="r">
              <a:lnSpc>
                <a:spcPct val="100000"/>
              </a:lnSpc>
              <a:buNone/>
              <a:defRPr b="0" lang="en-US" sz="1400" spc="-1" strike="noStrike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11F94A31-275B-4278-899B-AC36780B3B82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855360" y="6593760"/>
            <a:ext cx="2319120" cy="46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>
              <a:defRPr b="0" lang="en-US" sz="1400" spc="-1" strike="noStrike">
                <a:latin typeface="Times New Roman"/>
              </a:defRPr>
            </a:lvl1pPr>
          </a:lstStyle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en-US" sz="4400" spc="-1" strike="noStrike">
                <a:latin typeface="Arial"/>
              </a:rPr>
              <a:t>Click </a:t>
            </a:r>
            <a:r>
              <a:rPr b="0" lang="en-US" sz="4400" spc="-1" strike="noStrike">
                <a:latin typeface="Arial"/>
              </a:rPr>
              <a:t>to edit </a:t>
            </a:r>
            <a:r>
              <a:rPr b="0" lang="en-US" sz="4400" spc="-1" strike="noStrike">
                <a:latin typeface="Arial"/>
              </a:rPr>
              <a:t>the </a:t>
            </a:r>
            <a:r>
              <a:rPr b="0" lang="en-US" sz="4400" spc="-1" strike="noStrike">
                <a:latin typeface="Arial"/>
              </a:rPr>
              <a:t>title </a:t>
            </a:r>
            <a:r>
              <a:rPr b="0" lang="en-US" sz="4400" spc="-1" strike="noStrike">
                <a:latin typeface="Arial"/>
              </a:rPr>
              <a:t>text </a:t>
            </a:r>
            <a:r>
              <a:rPr b="0" lang="en-US" sz="4400" spc="-1" strike="noStrike">
                <a:latin typeface="Arial"/>
              </a:rPr>
              <a:t>forma</a:t>
            </a:r>
            <a:r>
              <a:rPr b="0" lang="en-US" sz="4400" spc="-1" strike="noStrike">
                <a:latin typeface="Arial"/>
              </a:rPr>
              <a:t>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hyperlink" Target="https://chess.esss.lu.se/enovia/link/ESS-0000757/21308.51166.45568.45993/valid" TargetMode="External"/><Relationship Id="rId3" Type="http://schemas.openxmlformats.org/officeDocument/2006/relationships/image" Target="../media/image9.png"/><Relationship Id="rId4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"/>
          <p:cNvSpPr/>
          <p:nvPr/>
        </p:nvSpPr>
        <p:spPr>
          <a:xfrm>
            <a:off x="356760" y="356760"/>
            <a:ext cx="9973080" cy="451800"/>
          </a:xfrm>
          <a:prstGeom prst="rect">
            <a:avLst/>
          </a:prstGeom>
          <a:solidFill>
            <a:srgbClr val="0099dc"/>
          </a:solidFill>
          <a:ln w="0">
            <a:solidFill>
              <a:srgbClr val="0099dc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Naming REST API – Cheat Sheet</a:t>
            </a:r>
            <a:endParaRPr b="0" lang="en-US" sz="1200" spc="-1" strike="noStrike">
              <a:latin typeface="Arial"/>
            </a:endParaRPr>
          </a:p>
        </p:txBody>
      </p:sp>
      <p:graphicFrame>
        <p:nvGraphicFramePr>
          <p:cNvPr id="42" name=""/>
          <p:cNvGraphicFramePr/>
          <p:nvPr/>
        </p:nvGraphicFramePr>
        <p:xfrm>
          <a:off x="356760" y="813960"/>
          <a:ext cx="9978120" cy="6400440"/>
        </p:xfrm>
        <a:graphic>
          <a:graphicData uri="http://schemas.openxmlformats.org/drawingml/2006/table">
            <a:tbl>
              <a:tblPr/>
              <a:tblGrid>
                <a:gridCol w="6133680"/>
                <a:gridCol w="3844800"/>
              </a:tblGrid>
              <a:tr h="6400800">
                <a:tc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43" name="" descr=""/>
          <p:cNvPicPr/>
          <p:nvPr/>
        </p:nvPicPr>
        <p:blipFill>
          <a:blip r:embed="rId1"/>
          <a:stretch/>
        </p:blipFill>
        <p:spPr>
          <a:xfrm>
            <a:off x="356760" y="356760"/>
            <a:ext cx="460800" cy="45180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44" name=""/>
          <p:cNvGraphicFramePr/>
          <p:nvPr/>
        </p:nvGraphicFramePr>
        <p:xfrm>
          <a:off x="361440" y="1652400"/>
          <a:ext cx="6034680" cy="1600560"/>
        </p:xfrm>
        <a:graphic>
          <a:graphicData uri="http://schemas.openxmlformats.org/drawingml/2006/table">
            <a:tbl>
              <a:tblPr/>
              <a:tblGrid>
                <a:gridCol w="1704240"/>
                <a:gridCol w="2336400"/>
                <a:gridCol w="1994400"/>
              </a:tblGrid>
              <a:tr h="21600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ESS name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System structure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Device structure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16000">
                <a:tc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304920">
                <a:tc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Which part of the facility </a:t>
                      </a: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does the device provide service to?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What kind of service </a:t>
                      </a: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does the device provide?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16000">
                <a:tc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1600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Must refer to System structure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 System Group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 Discipline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1600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May refer to Device structure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2 System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2 Device Group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1600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May have index for instance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 Subsystem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 Device Type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5" name=""/>
          <p:cNvSpPr/>
          <p:nvPr/>
        </p:nvSpPr>
        <p:spPr>
          <a:xfrm>
            <a:off x="360360" y="3476160"/>
            <a:ext cx="6031440" cy="3536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lang="en-US" sz="700" spc="-1" strike="noStrike">
                <a:solidFill>
                  <a:srgbClr val="000000"/>
                </a:solidFill>
                <a:latin typeface="Arial"/>
                <a:ea typeface="DejaVu Sans"/>
              </a:rPr>
              <a:t>Rules for structures</a:t>
            </a:r>
            <a:endParaRPr b="0" lang="en-US" sz="7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7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7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  <a:ea typeface="DejaVu Sans"/>
              </a:rPr>
              <a:t>Structures</a:t>
            </a:r>
            <a:endParaRPr b="0" lang="en-US" sz="7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7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  <a:ea typeface="DejaVu Sans"/>
              </a:rPr>
              <a:t>System, Subsystem, Discipline, Device Type must have mnemonic</a:t>
            </a:r>
            <a:endParaRPr b="0" lang="en-US" sz="7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7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  <a:ea typeface="DejaVu Sans"/>
              </a:rPr>
              <a:t>System Group may have mnemonic</a:t>
            </a:r>
            <a:endParaRPr b="0" lang="en-US" sz="7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7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  <a:ea typeface="DejaVu Sans"/>
              </a:rPr>
              <a:t>Device Group must not have mnemonic</a:t>
            </a:r>
            <a:endParaRPr b="0" lang="en-US" sz="7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7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700" spc="-1" strike="noStrike">
                <a:solidFill>
                  <a:srgbClr val="000000"/>
                </a:solidFill>
                <a:latin typeface="Arial"/>
                <a:ea typeface="Noto Sans CJK SC"/>
              </a:rPr>
              <a:t>	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  <a:ea typeface="Noto Sans CJK SC"/>
              </a:rPr>
              <a:t>	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  <a:ea typeface="Noto Sans CJK SC"/>
              </a:rPr>
              <a:t>A mnemonic is a string of characters and numbers that must be unique in its namespace (rules apply)</a:t>
            </a:r>
            <a:endParaRPr b="0" lang="en-US" sz="7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7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7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n-US" sz="700" spc="-1" strike="noStrike">
                <a:solidFill>
                  <a:srgbClr val="000000"/>
                </a:solidFill>
                <a:latin typeface="Arial"/>
                <a:ea typeface="Noto Sans CJK SC"/>
              </a:rPr>
              <a:t>Rules for names</a:t>
            </a:r>
            <a:endParaRPr b="0" lang="en-US" sz="7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7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700" spc="-1" strike="noStrike">
                <a:solidFill>
                  <a:srgbClr val="000000"/>
                </a:solidFill>
                <a:latin typeface="Arial"/>
                <a:ea typeface="Noto Sans CJK SC"/>
              </a:rPr>
              <a:t>	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  <a:ea typeface="Noto Sans CJK SC"/>
              </a:rPr>
              <a:t>Names</a:t>
            </a:r>
            <a:endParaRPr b="0" lang="en-US" sz="700" spc="-1" strike="noStrike">
              <a:latin typeface="Arial"/>
            </a:endParaRPr>
          </a:p>
          <a:p>
            <a:pPr marL="2160000" indent="-21600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lang="en-US" sz="700" spc="-1" strike="noStrike">
                <a:solidFill>
                  <a:srgbClr val="000000"/>
                </a:solidFill>
                <a:latin typeface="Arial"/>
                <a:ea typeface="Noto Sans CJK SC"/>
              </a:rPr>
              <a:t>System structure</a:t>
            </a:r>
            <a:endParaRPr b="0" lang="en-US" sz="700" spc="-1" strike="noStrike">
              <a:latin typeface="Arial"/>
            </a:endParaRPr>
          </a:p>
          <a:p>
            <a:pPr marL="2160000" indent="-21600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lang="en-US" sz="700" spc="-1" strike="noStrike">
                <a:solidFill>
                  <a:srgbClr val="000000"/>
                </a:solidFill>
                <a:latin typeface="Arial"/>
                <a:ea typeface="Noto Sans CJK SC"/>
              </a:rPr>
              <a:t>System structure + Device structure + Index</a:t>
            </a:r>
            <a:endParaRPr b="0" lang="en-US" sz="7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7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700" spc="-1" strike="noStrike">
                <a:solidFill>
                  <a:srgbClr val="000000"/>
                </a:solidFill>
                <a:latin typeface="Arial"/>
                <a:ea typeface="Noto Sans CJK SC"/>
              </a:rPr>
              <a:t>	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  <a:ea typeface="Noto Sans CJK SC"/>
              </a:rPr>
              <a:t>A name</a:t>
            </a:r>
            <a:endParaRPr b="0" lang="en-US" sz="7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700" spc="-1" strike="noStrike">
                <a:solidFill>
                  <a:srgbClr val="000000"/>
                </a:solidFill>
                <a:latin typeface="Arial"/>
                <a:ea typeface="Noto Sans CJK SC"/>
              </a:rPr>
              <a:t>	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  <a:ea typeface="Noto Sans CJK SC"/>
              </a:rPr>
              <a:t>	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  <a:ea typeface="Noto Sans CJK SC"/>
              </a:rPr>
              <a:t>system structure mnemonic path</a:t>
            </a:r>
            <a:endParaRPr b="0" lang="en-US" sz="7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700" spc="-1" strike="noStrike">
                <a:solidFill>
                  <a:srgbClr val="000000"/>
                </a:solidFill>
                <a:latin typeface="Arial"/>
                <a:ea typeface="Noto Sans CJK SC"/>
              </a:rPr>
              <a:t>	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  <a:ea typeface="Noto Sans CJK SC"/>
              </a:rPr>
              <a:t>	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  <a:ea typeface="Noto Sans CJK SC"/>
              </a:rPr>
              <a:t>system structure mnemonic path : device structure mnemonic path – index</a:t>
            </a:r>
            <a:endParaRPr b="0" lang="en-US" sz="7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7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700" spc="-1" strike="noStrike">
                <a:solidFill>
                  <a:srgbClr val="000000"/>
                </a:solidFill>
                <a:latin typeface="Arial"/>
                <a:ea typeface="Noto Sans CJK SC"/>
              </a:rPr>
              <a:t>	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  <a:ea typeface="Noto Sans CJK SC"/>
              </a:rPr>
              <a:t>System structure mnemonic path</a:t>
            </a:r>
            <a:endParaRPr b="0" lang="en-US" sz="700" spc="-1" strike="noStrike">
              <a:latin typeface="Arial"/>
            </a:endParaRPr>
          </a:p>
          <a:p>
            <a:pPr marL="2160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700" spc="-1" strike="noStrike">
                <a:solidFill>
                  <a:srgbClr val="000000"/>
                </a:solidFill>
                <a:latin typeface="Arial"/>
                <a:ea typeface="Noto Sans CJK SC"/>
              </a:rPr>
              <a:t>if System Group then System Group mnemonic</a:t>
            </a:r>
            <a:endParaRPr b="0" lang="en-US" sz="700" spc="-1" strike="noStrike">
              <a:latin typeface="Arial"/>
            </a:endParaRPr>
          </a:p>
          <a:p>
            <a:pPr marL="2160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700" spc="-1" strike="noStrike">
                <a:solidFill>
                  <a:srgbClr val="000000"/>
                </a:solidFill>
                <a:latin typeface="Arial"/>
                <a:ea typeface="Noto Sans CJK SC"/>
              </a:rPr>
              <a:t>if System then System mnemonic</a:t>
            </a:r>
            <a:endParaRPr b="0" lang="en-US" sz="700" spc="-1" strike="noStrike">
              <a:latin typeface="Arial"/>
            </a:endParaRPr>
          </a:p>
          <a:p>
            <a:pPr marL="2160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700" spc="-1" strike="noStrike">
                <a:solidFill>
                  <a:srgbClr val="000000"/>
                </a:solidFill>
                <a:latin typeface="Arial"/>
                <a:ea typeface="Noto Sans CJK SC"/>
              </a:rPr>
              <a:t>if Subsystem then System mnemonic – Subsystem mnemonic</a:t>
            </a:r>
            <a:endParaRPr b="0" lang="en-US" sz="7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7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700" spc="-1" strike="noStrike">
                <a:solidFill>
                  <a:srgbClr val="000000"/>
                </a:solidFill>
                <a:latin typeface="Arial"/>
                <a:ea typeface="Noto Sans CJK SC"/>
              </a:rPr>
              <a:t>	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  <a:ea typeface="Noto Sans CJK SC"/>
              </a:rPr>
              <a:t>Device structure mnemonic path</a:t>
            </a:r>
            <a:endParaRPr b="0" lang="en-US" sz="700" spc="-1" strike="noStrike">
              <a:latin typeface="Arial"/>
            </a:endParaRPr>
          </a:p>
          <a:p>
            <a:pPr marL="2160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700" spc="-1" strike="noStrike">
                <a:solidFill>
                  <a:srgbClr val="000000"/>
                </a:solidFill>
                <a:latin typeface="Arial"/>
                <a:ea typeface="Noto Sans CJK SC"/>
              </a:rPr>
              <a:t>if Device Type then Discipline mnemonic – Device Type mnemonic</a:t>
            </a:r>
            <a:endParaRPr b="0" lang="en-US" sz="7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7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700" spc="-1" strike="noStrike">
                <a:solidFill>
                  <a:srgbClr val="000000"/>
                </a:solidFill>
                <a:latin typeface="Arial"/>
                <a:ea typeface="Noto Sans CJK SC"/>
              </a:rPr>
              <a:t>	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  <a:ea typeface="Noto Sans CJK SC"/>
              </a:rPr>
              <a:t>Index</a:t>
            </a:r>
            <a:endParaRPr b="0" lang="en-US" sz="700" spc="-1" strike="noStrike">
              <a:latin typeface="Arial"/>
            </a:endParaRPr>
          </a:p>
          <a:p>
            <a:pPr marL="2160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700" spc="-1" strike="noStrike">
                <a:solidFill>
                  <a:srgbClr val="000000"/>
                </a:solidFill>
                <a:latin typeface="Arial"/>
                <a:ea typeface="Noto Sans CJK SC"/>
              </a:rPr>
              <a:t>a string of characters and numbers (rules apply)</a:t>
            </a:r>
            <a:endParaRPr b="0" lang="en-US" sz="700" spc="-1" strike="noStrike">
              <a:latin typeface="Arial"/>
            </a:endParaRPr>
          </a:p>
        </p:txBody>
      </p:sp>
      <p:sp>
        <p:nvSpPr>
          <p:cNvPr id="46" name=""/>
          <p:cNvSpPr/>
          <p:nvPr/>
        </p:nvSpPr>
        <p:spPr>
          <a:xfrm>
            <a:off x="360360" y="1023840"/>
            <a:ext cx="6031440" cy="42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lang="en-US" sz="700" spc="-1" strike="noStrike">
                <a:solidFill>
                  <a:srgbClr val="000000"/>
                </a:solidFill>
                <a:latin typeface="Arial"/>
                <a:ea typeface="DejaVu Sans"/>
              </a:rPr>
              <a:t>The purpose of Naming</a:t>
            </a:r>
            <a:endParaRPr b="0" lang="en-US" sz="7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7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7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  <a:ea typeface="DejaVu Sans"/>
              </a:rPr>
              <a:t>Handle Naming of ESS wide physical and logical devices according to ESS Naming Convention</a:t>
            </a:r>
            <a:endParaRPr b="0" lang="en-US" sz="700" spc="-1" strike="noStrike">
              <a:latin typeface="Arial"/>
            </a:endParaRPr>
          </a:p>
        </p:txBody>
      </p:sp>
      <p:graphicFrame>
        <p:nvGraphicFramePr>
          <p:cNvPr id="47" name=""/>
          <p:cNvGraphicFramePr/>
          <p:nvPr/>
        </p:nvGraphicFramePr>
        <p:xfrm>
          <a:off x="6757560" y="1042560"/>
          <a:ext cx="3566160" cy="5943600"/>
        </p:xfrm>
        <a:graphic>
          <a:graphicData uri="http://schemas.openxmlformats.org/drawingml/2006/table">
            <a:tbl>
              <a:tblPr/>
              <a:tblGrid>
                <a:gridCol w="1783080"/>
                <a:gridCol w="1783440"/>
              </a:tblGrid>
              <a:tr h="1981080">
                <a:tc>
                  <a:txBody>
                    <a:bodyPr lIns="90000" rIns="9000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Acc</a:t>
                      </a: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endParaRPr b="0" lang="en-US" sz="700" spc="-1" strike="noStrike">
                        <a:latin typeface="Arial"/>
                      </a:endParaRPr>
                    </a:p>
                  </a:txBody>
                  <a:tcPr anchor="b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noFill/>
                  </a:tcPr>
                </a:tc>
                <a:tc>
                  <a:txBody>
                    <a:bodyPr lIns="90000" rIns="9000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Acc:RFS-PRLTap-054</a:t>
                      </a: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endParaRPr b="0" lang="en-US" sz="700" spc="-1" strike="noStrike">
                        <a:latin typeface="Arial"/>
                      </a:endParaRPr>
                    </a:p>
                  </a:txBody>
                  <a:tcPr anchor="b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noFill/>
                  </a:tcPr>
                </a:tc>
              </a:tr>
              <a:tr h="1981080">
                <a:tc>
                  <a:txBody>
                    <a:bodyPr lIns="90000" rIns="9000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A2T</a:t>
                      </a: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endParaRPr b="0" lang="en-US" sz="700" spc="-1" strike="noStrike">
                        <a:latin typeface="Arial"/>
                      </a:endParaRPr>
                    </a:p>
                  </a:txBody>
                  <a:tcPr anchor="b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noFill/>
                  </a:tcPr>
                </a:tc>
                <a:tc>
                  <a:txBody>
                    <a:bodyPr lIns="90000" rIns="9000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A2T:RFS-PRLTap-054</a:t>
                      </a: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endParaRPr b="0" lang="en-US" sz="700" spc="-1" strike="noStrike">
                        <a:latin typeface="Arial"/>
                      </a:endParaRPr>
                    </a:p>
                  </a:txBody>
                  <a:tcPr anchor="b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noFill/>
                  </a:tcPr>
                </a:tc>
              </a:tr>
              <a:tr h="1981800">
                <a:tc>
                  <a:txBody>
                    <a:bodyPr lIns="90000" rIns="9000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A2T-010PRL</a:t>
                      </a: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endParaRPr b="0" lang="en-US" sz="700" spc="-1" strike="noStrike">
                        <a:latin typeface="Arial"/>
                      </a:endParaRPr>
                    </a:p>
                  </a:txBody>
                  <a:tcPr anchor="b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noFill/>
                  </a:tcPr>
                </a:tc>
                <a:tc>
                  <a:txBody>
                    <a:bodyPr lIns="90000" rIns="9000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A2T-010PRL:RFS-PRLTap-054</a:t>
                      </a: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endParaRPr b="0" lang="en-US" sz="700" spc="-1" strike="noStrike">
                        <a:latin typeface="Arial"/>
                      </a:endParaRPr>
                    </a:p>
                  </a:txBody>
                  <a:tcPr anchor="b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8" name=""/>
          <p:cNvSpPr/>
          <p:nvPr/>
        </p:nvSpPr>
        <p:spPr>
          <a:xfrm>
            <a:off x="9993960" y="448200"/>
            <a:ext cx="223200" cy="255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1</a:t>
            </a:r>
            <a:endParaRPr b="0" lang="en-US" sz="1200" spc="-1" strike="noStrike">
              <a:latin typeface="Arial"/>
            </a:endParaRPr>
          </a:p>
        </p:txBody>
      </p:sp>
      <p:pic>
        <p:nvPicPr>
          <p:cNvPr id="49" name="" descr=""/>
          <p:cNvPicPr/>
          <p:nvPr/>
        </p:nvPicPr>
        <p:blipFill>
          <a:blip r:embed="rId2"/>
          <a:stretch/>
        </p:blipFill>
        <p:spPr>
          <a:xfrm>
            <a:off x="8641080" y="5157000"/>
            <a:ext cx="1485000" cy="1366200"/>
          </a:xfrm>
          <a:prstGeom prst="rect">
            <a:avLst/>
          </a:prstGeom>
          <a:ln w="0">
            <a:noFill/>
          </a:ln>
        </p:spPr>
      </p:pic>
      <p:pic>
        <p:nvPicPr>
          <p:cNvPr id="50" name="" descr=""/>
          <p:cNvPicPr/>
          <p:nvPr/>
        </p:nvPicPr>
        <p:blipFill>
          <a:blip r:embed="rId3"/>
          <a:stretch/>
        </p:blipFill>
        <p:spPr>
          <a:xfrm>
            <a:off x="6861240" y="5157360"/>
            <a:ext cx="991440" cy="1366200"/>
          </a:xfrm>
          <a:prstGeom prst="rect">
            <a:avLst/>
          </a:prstGeom>
          <a:ln w="0">
            <a:noFill/>
          </a:ln>
        </p:spPr>
      </p:pic>
      <p:pic>
        <p:nvPicPr>
          <p:cNvPr id="51" name="" descr=""/>
          <p:cNvPicPr/>
          <p:nvPr/>
        </p:nvPicPr>
        <p:blipFill>
          <a:blip r:embed="rId4"/>
          <a:stretch/>
        </p:blipFill>
        <p:spPr>
          <a:xfrm>
            <a:off x="8645040" y="3151080"/>
            <a:ext cx="1494360" cy="1366200"/>
          </a:xfrm>
          <a:prstGeom prst="rect">
            <a:avLst/>
          </a:prstGeom>
          <a:ln w="0">
            <a:noFill/>
          </a:ln>
        </p:spPr>
      </p:pic>
      <p:pic>
        <p:nvPicPr>
          <p:cNvPr id="52" name="" descr=""/>
          <p:cNvPicPr/>
          <p:nvPr/>
        </p:nvPicPr>
        <p:blipFill>
          <a:blip r:embed="rId5"/>
          <a:stretch/>
        </p:blipFill>
        <p:spPr>
          <a:xfrm>
            <a:off x="6858360" y="3154680"/>
            <a:ext cx="991440" cy="1366200"/>
          </a:xfrm>
          <a:prstGeom prst="rect">
            <a:avLst/>
          </a:prstGeom>
          <a:ln w="0">
            <a:noFill/>
          </a:ln>
        </p:spPr>
      </p:pic>
      <p:pic>
        <p:nvPicPr>
          <p:cNvPr id="53" name="" descr=""/>
          <p:cNvPicPr/>
          <p:nvPr/>
        </p:nvPicPr>
        <p:blipFill>
          <a:blip r:embed="rId6"/>
          <a:stretch/>
        </p:blipFill>
        <p:spPr>
          <a:xfrm>
            <a:off x="8645040" y="1207080"/>
            <a:ext cx="1494360" cy="1366200"/>
          </a:xfrm>
          <a:prstGeom prst="rect">
            <a:avLst/>
          </a:prstGeom>
          <a:ln w="0">
            <a:noFill/>
          </a:ln>
        </p:spPr>
      </p:pic>
      <p:pic>
        <p:nvPicPr>
          <p:cNvPr id="54" name="" descr=""/>
          <p:cNvPicPr/>
          <p:nvPr/>
        </p:nvPicPr>
        <p:blipFill>
          <a:blip r:embed="rId7"/>
          <a:stretch/>
        </p:blipFill>
        <p:spPr>
          <a:xfrm>
            <a:off x="6858000" y="1207080"/>
            <a:ext cx="991440" cy="1366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"/>
          <p:cNvSpPr/>
          <p:nvPr/>
        </p:nvSpPr>
        <p:spPr>
          <a:xfrm>
            <a:off x="356760" y="356760"/>
            <a:ext cx="9973080" cy="451800"/>
          </a:xfrm>
          <a:prstGeom prst="rect">
            <a:avLst/>
          </a:prstGeom>
          <a:solidFill>
            <a:srgbClr val="0099dc"/>
          </a:solidFill>
          <a:ln w="0">
            <a:solidFill>
              <a:srgbClr val="0099dc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Naming REST API – Cheat Sheet</a:t>
            </a:r>
            <a:endParaRPr b="0" lang="en-US" sz="1200" spc="-1" strike="noStrike">
              <a:latin typeface="Arial"/>
            </a:endParaRPr>
          </a:p>
        </p:txBody>
      </p:sp>
      <p:pic>
        <p:nvPicPr>
          <p:cNvPr id="56" name="" descr=""/>
          <p:cNvPicPr/>
          <p:nvPr/>
        </p:nvPicPr>
        <p:blipFill>
          <a:blip r:embed="rId1"/>
          <a:stretch/>
        </p:blipFill>
        <p:spPr>
          <a:xfrm>
            <a:off x="356760" y="356760"/>
            <a:ext cx="460800" cy="45180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57" name=""/>
          <p:cNvGraphicFramePr/>
          <p:nvPr/>
        </p:nvGraphicFramePr>
        <p:xfrm>
          <a:off x="360720" y="985320"/>
          <a:ext cx="9966600" cy="4859640"/>
        </p:xfrm>
        <a:graphic>
          <a:graphicData uri="http://schemas.openxmlformats.org/drawingml/2006/table">
            <a:tbl>
              <a:tblPr/>
              <a:tblGrid>
                <a:gridCol w="1716480"/>
                <a:gridCol w="4342680"/>
                <a:gridCol w="3907800"/>
              </a:tblGrid>
              <a:tr h="21348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1" lang="en-US" sz="700" spc="-1" strike="noStrike">
                          <a:latin typeface="Arial"/>
                        </a:rPr>
                        <a:t>What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1" lang="en-US" sz="700" spc="-1" strike="noStrike">
                          <a:latin typeface="Arial"/>
                        </a:rPr>
                        <a:t>Description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1" lang="en-US" sz="700" spc="-1" strike="noStrike">
                          <a:latin typeface="Arial"/>
                        </a:rPr>
                        <a:t>Example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7800">
                <a:tc gridSpan="3"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Concepts &amp; Terminology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dddddd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1780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ESS Naming Convention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>
                      <a:noFill/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Rules for naming ESS Systems and Devices and Components in EPICS-based control system.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>
                      <a:noFill/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 u="sng">
                          <a:solidFill>
                            <a:srgbClr val="0000ff"/>
                          </a:solidFill>
                          <a:uFillTx/>
                          <a:latin typeface="Arial"/>
                          <a:hlinkClick r:id="rId2"/>
                        </a:rPr>
                        <a:t>https://chess.esss.lu.se/enovia/link/ESS-0000757/21308.51166.45568.45993/valid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>
                      <a:noFill/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1780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Authentication &amp; authorization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solidFill>
                            <a:srgbClr val="000000"/>
                          </a:solidFill>
                          <a:latin typeface="Arial"/>
                          <a:ea typeface="Noto Sans CJK SC"/>
                        </a:rPr>
                        <a:t>ESS username and password. </a:t>
                      </a:r>
                      <a:r>
                        <a:rPr b="0" lang="en-US" sz="700" spc="-1" strike="noStrike">
                          <a:latin typeface="Arial"/>
                          <a:ea typeface="Noto Sans CJK SC"/>
                        </a:rPr>
                        <a:t>None - Read-only. User - All operations for names. Administrator - All operations for names and structures.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1600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Equivalence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Derived from name or mnemonic by taking similar-looking characters into account and helps to ensure that name and mnemonic is unique within its namespace.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o, O, 0     - considered same from equivalence point-of-view</a:t>
                      </a: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i, I, l, L, 1 - considered same from equivalence point-of-view</a:t>
                      </a: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leading 0 numerical characters removed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9484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Lifecycle of names and structures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The lifecycle of ESS name and structure entries. Each entry has a unique identifier throughout its lifecycle. The lifecycle is governed by attribute deleted.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An entry that is deleted may no longer be updated (or revived).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1780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Line of uuid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A collection of ESS name or structure entries that share the same identifier and together make up an entry’s history.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9484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Namespace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Line of uuid from top level to bottom level, for system structure and device structure, respectively. An index or a mnemonic or mnemonic equivalence may exist only once in a namespace for entries that are not deleted. Namespace for a name entry is all valid names. Namespace for a structure entry is its hierarchy.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19440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Lifecycle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dddddd"/>
                    </a:solidFill>
                  </a:tcPr>
                </a:tc>
                <a:tc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600" spc="-1" strike="noStrike">
                          <a:latin typeface="Arial"/>
                        </a:rPr>
                        <a:t> </a:t>
                      </a:r>
                      <a:endParaRPr b="0" lang="en-US" sz="6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dddddd"/>
                    </a:solidFill>
                  </a:tcPr>
                </a:tc>
              </a:tr>
              <a:tr h="2584440">
                <a:tc gridSpan="2"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  </a:t>
                      </a: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 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Examples of lines of uuid with different history. </a:t>
                      </a: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Names</a:t>
                      </a: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Lifecycle handled by attribute deleted.</a:t>
                      </a: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User may add, update, delete entry.</a:t>
                      </a: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Structures</a:t>
                      </a: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Lifecycle handled by attribute deleted.</a:t>
                      </a: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Administrator may add, update, delete entry.</a:t>
                      </a: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Non-deleted structure entries that are latest in line of uuid may be used for names.</a:t>
                      </a: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Non-deleted name entries are considered active names.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080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 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 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 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sp>
        <p:nvSpPr>
          <p:cNvPr id="58" name=""/>
          <p:cNvSpPr/>
          <p:nvPr/>
        </p:nvSpPr>
        <p:spPr>
          <a:xfrm>
            <a:off x="9994320" y="448560"/>
            <a:ext cx="223200" cy="255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2</a:t>
            </a:r>
            <a:endParaRPr b="0" lang="en-US" sz="1200" spc="-1" strike="noStrike">
              <a:latin typeface="Arial"/>
            </a:endParaRPr>
          </a:p>
        </p:txBody>
      </p:sp>
      <p:pic>
        <p:nvPicPr>
          <p:cNvPr id="59" name="" descr=""/>
          <p:cNvPicPr/>
          <p:nvPr/>
        </p:nvPicPr>
        <p:blipFill>
          <a:blip r:embed="rId3"/>
          <a:stretch/>
        </p:blipFill>
        <p:spPr>
          <a:xfrm>
            <a:off x="356760" y="3520440"/>
            <a:ext cx="5486040" cy="2084400"/>
          </a:xfrm>
          <a:prstGeom prst="rect">
            <a:avLst/>
          </a:prstGeom>
          <a:ln w="9000">
            <a:solidFill>
              <a:srgbClr val="000000"/>
            </a:solidFill>
            <a:round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" name=""/>
          <p:cNvGraphicFramePr/>
          <p:nvPr/>
        </p:nvGraphicFramePr>
        <p:xfrm>
          <a:off x="360720" y="985320"/>
          <a:ext cx="9966600" cy="3878280"/>
        </p:xfrm>
        <a:graphic>
          <a:graphicData uri="http://schemas.openxmlformats.org/drawingml/2006/table">
            <a:tbl>
              <a:tblPr/>
              <a:tblGrid>
                <a:gridCol w="1716480"/>
                <a:gridCol w="4342680"/>
                <a:gridCol w="3907800"/>
              </a:tblGrid>
              <a:tr h="21600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1" lang="en-US" sz="700" spc="-1" strike="noStrike">
                          <a:latin typeface="Arial"/>
                        </a:rPr>
                        <a:t>What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1" lang="en-US" sz="700" spc="-1" strike="noStrike">
                          <a:latin typeface="Arial"/>
                        </a:rPr>
                        <a:t>Description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1" lang="en-US" sz="700" spc="-1" strike="noStrike">
                          <a:latin typeface="Arial"/>
                        </a:rPr>
                        <a:t>Example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6000">
                <a:tc gridSpan="3"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REST API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dddddd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854640">
                <a:tc gridSpan="2"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API handles names and structures data.</a:t>
                      </a: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Data is sent and received as JSON unless otherwise stated.</a:t>
                      </a: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Operations require authorization depending on scope.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600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REST API schemas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dddddd"/>
                    </a:solidFill>
                  </a:tcPr>
                </a:tc>
                <a:tc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600" spc="-1" strike="noStrike">
                          <a:latin typeface="Arial"/>
                        </a:rPr>
                        <a:t>Required fields (Optional fields) for kind of operation</a:t>
                      </a:r>
                      <a:endParaRPr b="0" lang="en-US" sz="6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dddddd"/>
                    </a:solidFill>
                  </a:tcPr>
                </a:tc>
              </a:tr>
              <a:tr h="21600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Name element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>
                      <a:noFill/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A collection of fields that represent an ESS name entry (comprehensive). From server to client.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>
                      <a:noFill/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1600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Name command element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A collection of fields that represent an ESS name entry (minimum). </a:t>
                      </a: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From client to server. Purpose to simplify communication client to server.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600" spc="-1" strike="noStrike">
                          <a:latin typeface="Arial"/>
                        </a:rPr>
                        <a:t>Create  – parentSystemStructure, description                              (optional: parentDeviceStructure, index)</a:t>
                      </a:r>
                      <a:endParaRPr b="0" lang="en-US" sz="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600" spc="-1" strike="noStrike">
                          <a:latin typeface="Arial"/>
                          <a:ea typeface="Noto Sans CJK SC"/>
                        </a:rPr>
                        <a:t>Update – uuid, parentSystemStructure, description                     (optional: parentDeviceStructure, index)</a:t>
                      </a:r>
                      <a:endParaRPr b="0" lang="en-US" sz="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600" spc="-1" strike="noStrike">
                          <a:latin typeface="Arial"/>
                          <a:ea typeface="Noto Sans CJK SC"/>
                        </a:rPr>
                        <a:t>Delete  – uuid</a:t>
                      </a:r>
                      <a:endParaRPr b="0" lang="en-US" sz="6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1600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Structure element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A collection of fields that represent an ESS system structure or device structure entry (comprehensive). From server to client.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1600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Structure command element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A collection of fields that represent an ESS system structure or device structure entry (minimum). </a:t>
                      </a:r>
                      <a:endParaRPr b="0" lang="en-US" sz="7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From client to server. Purpose to simplify communication client to server.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600" spc="-1" strike="noStrike">
                          <a:latin typeface="Arial"/>
                          <a:ea typeface="Noto Sans CJK SC"/>
                        </a:rPr>
                        <a:t>Create    – type, description                                                          (optional: parent, mnemonic, ordering)</a:t>
                      </a:r>
                      <a:endParaRPr b="0" lang="en-US" sz="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600" spc="-1" strike="noStrike">
                          <a:latin typeface="Arial"/>
                          <a:ea typeface="Noto Sans CJK SC"/>
                        </a:rPr>
                        <a:t>Update   – uuid, type, description                                                 (optional: parent, mnemonic, ordering)</a:t>
                      </a:r>
                      <a:endParaRPr b="0" lang="en-US" sz="6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600" spc="-1" strike="noStrike">
                          <a:latin typeface="Arial"/>
                          <a:ea typeface="Noto Sans CJK SC"/>
                        </a:rPr>
                        <a:t>Delete    – uuid, type</a:t>
                      </a:r>
                      <a:endParaRPr b="0" lang="en-US" sz="6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6000">
                <a:tc gridSpan="3"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REST API fields (sub-selection)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dddddd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1600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Type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Kind of structure.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SYSTEMGROUP, SYSTEM, SUBSYSTEM, DISCIPLINE, DEVICEGROUP, DEVICETYPE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1600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Index (Instance index)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>
                      <a:noFill/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“</a:t>
                      </a:r>
                      <a:r>
                        <a:rPr b="0" lang="en-US" sz="700" spc="-1" strike="noStrike">
                          <a:latin typeface="Arial"/>
                        </a:rPr>
                        <a:t>Mnemonic for a name”. To distinguish devices of the same type in the same system. Two different set of rules for index are identified for the Scientific and P&amp;ID disciplines.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>
                      <a:noFill/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1600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Mnemonic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A set of characters and numbers to identify an entry in system structure and device structure.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1600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Deleted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To show if entry is deleted in its line of (uuid) entries.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true, false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6000">
                <a:tc gridSpan="3"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b="0" lang="en-US" sz="700" spc="-1" strike="noStrike">
                          <a:latin typeface="Arial"/>
                        </a:rPr>
                        <a:t>REST API usage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noFill/>
                    </a:lnB>
                    <a:solidFill>
                      <a:srgbClr val="dddddd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16000">
                <a:tc gridSpan="3">
                  <a:txBody>
                    <a:bodyPr lIns="90000" rIns="90000" anchor="t">
                      <a:noAutofit/>
                    </a:bodyPr>
                    <a:p>
                      <a:pPr marL="216000" indent="-21600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en-US" sz="700" spc="-1" strike="noStrike">
                          <a:latin typeface="Arial"/>
                        </a:rPr>
                        <a:t>Observe which fields to use for operations client to server.</a:t>
                      </a:r>
                      <a:endParaRPr b="0" lang="en-US" sz="700" spc="-1" strike="noStrike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en-US" sz="700" spc="-1" strike="noStrike">
                          <a:latin typeface="Arial"/>
                        </a:rPr>
                        <a:t>Obsolete values are not shown unless history is requested.</a:t>
                      </a:r>
                      <a:endParaRPr b="0" lang="en-US" sz="700" spc="-1" strike="noStrike"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en-US" sz="700" spc="-1" strike="noStrike">
                          <a:latin typeface="Arial"/>
                        </a:rPr>
                        <a:t>Regular expressions are not supported for searches. Regex-like behavior is available with _ underscore, 0 or 1 occurrences of any character, % percent, any number of any character.</a:t>
                      </a:r>
                      <a:endParaRPr b="0" lang="en-US" sz="700" spc="-1" strike="noStrike"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dddddd"/>
                      </a:solidFill>
                    </a:lnL>
                    <a:lnR w="720">
                      <a:solidFill>
                        <a:srgbClr val="dddddd"/>
                      </a:solidFill>
                    </a:lnR>
                    <a:lnT w="720">
                      <a:solidFill>
                        <a:srgbClr val="dddddd"/>
                      </a:solidFill>
                    </a:lnT>
                    <a:lnB w="72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  <p:sp>
        <p:nvSpPr>
          <p:cNvPr id="61" name=""/>
          <p:cNvSpPr/>
          <p:nvPr/>
        </p:nvSpPr>
        <p:spPr>
          <a:xfrm>
            <a:off x="356760" y="356760"/>
            <a:ext cx="9973080" cy="451800"/>
          </a:xfrm>
          <a:prstGeom prst="rect">
            <a:avLst/>
          </a:prstGeom>
          <a:solidFill>
            <a:srgbClr val="0099dc"/>
          </a:solidFill>
          <a:ln w="0">
            <a:solidFill>
              <a:srgbClr val="0099dc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Naming REST API – Cheat Sheet</a:t>
            </a:r>
            <a:endParaRPr b="0" lang="en-US" sz="1200" spc="-1" strike="noStrike">
              <a:latin typeface="Arial"/>
            </a:endParaRPr>
          </a:p>
        </p:txBody>
      </p:sp>
      <p:pic>
        <p:nvPicPr>
          <p:cNvPr id="62" name="" descr=""/>
          <p:cNvPicPr/>
          <p:nvPr/>
        </p:nvPicPr>
        <p:blipFill>
          <a:blip r:embed="rId1"/>
          <a:stretch/>
        </p:blipFill>
        <p:spPr>
          <a:xfrm>
            <a:off x="356760" y="356760"/>
            <a:ext cx="460800" cy="451800"/>
          </a:xfrm>
          <a:prstGeom prst="rect">
            <a:avLst/>
          </a:prstGeom>
          <a:ln w="0">
            <a:noFill/>
          </a:ln>
        </p:spPr>
      </p:pic>
      <p:sp>
        <p:nvSpPr>
          <p:cNvPr id="63" name=""/>
          <p:cNvSpPr/>
          <p:nvPr/>
        </p:nvSpPr>
        <p:spPr>
          <a:xfrm>
            <a:off x="9994320" y="448560"/>
            <a:ext cx="223200" cy="255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rgbClr val="ffffff"/>
                </a:solidFill>
                <a:latin typeface="Arial"/>
                <a:ea typeface="DejaVu Sans"/>
              </a:rPr>
              <a:t>3</a:t>
            </a:r>
            <a:endParaRPr b="0" lang="en-US" sz="1200" spc="-1" strike="noStrike">
              <a:latin typeface="Arial"/>
            </a:endParaRPr>
          </a:p>
        </p:txBody>
      </p:sp>
      <p:pic>
        <p:nvPicPr>
          <p:cNvPr id="64" name="" descr=""/>
          <p:cNvPicPr/>
          <p:nvPr/>
        </p:nvPicPr>
        <p:blipFill>
          <a:blip r:embed="rId2"/>
          <a:stretch/>
        </p:blipFill>
        <p:spPr>
          <a:xfrm>
            <a:off x="1080" y="1479240"/>
            <a:ext cx="5485320" cy="6937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Application>LibreOffice/7.3.7.2$Linux_X86_64 LibreOffice_project/30$Build-2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2023-10-11T09:21:07Z</dcterms:created>
  <dc:creator/>
  <dc:description/>
  <dc:language>en-US</dc:language>
  <cp:lastModifiedBy/>
  <dcterms:modified xsi:type="dcterms:W3CDTF">2024-04-05T11:21:35Z</dcterms:modified>
  <cp:revision>43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